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3"/>
  </p:notesMasterIdLst>
  <p:sldIdLst>
    <p:sldId id="304" r:id="rId2"/>
    <p:sldId id="273" r:id="rId3"/>
    <p:sldId id="281" r:id="rId4"/>
    <p:sldId id="339" r:id="rId5"/>
    <p:sldId id="310" r:id="rId6"/>
    <p:sldId id="337" r:id="rId7"/>
    <p:sldId id="340" r:id="rId8"/>
    <p:sldId id="317" r:id="rId9"/>
    <p:sldId id="343" r:id="rId10"/>
    <p:sldId id="341" r:id="rId11"/>
    <p:sldId id="312" r:id="rId12"/>
    <p:sldId id="344" r:id="rId13"/>
    <p:sldId id="318" r:id="rId14"/>
    <p:sldId id="327" r:id="rId15"/>
    <p:sldId id="345" r:id="rId16"/>
    <p:sldId id="322" r:id="rId17"/>
    <p:sldId id="324" r:id="rId18"/>
    <p:sldId id="347" r:id="rId19"/>
    <p:sldId id="328" r:id="rId20"/>
    <p:sldId id="348" r:id="rId21"/>
    <p:sldId id="329" r:id="rId22"/>
    <p:sldId id="349" r:id="rId23"/>
    <p:sldId id="350" r:id="rId24"/>
    <p:sldId id="352" r:id="rId25"/>
    <p:sldId id="351" r:id="rId26"/>
    <p:sldId id="335" r:id="rId27"/>
    <p:sldId id="314" r:id="rId28"/>
    <p:sldId id="354" r:id="rId29"/>
    <p:sldId id="355" r:id="rId30"/>
    <p:sldId id="315" r:id="rId31"/>
    <p:sldId id="357" r:id="rId32"/>
    <p:sldId id="359" r:id="rId33"/>
    <p:sldId id="360" r:id="rId34"/>
    <p:sldId id="289" r:id="rId35"/>
    <p:sldId id="363" r:id="rId36"/>
    <p:sldId id="336" r:id="rId37"/>
    <p:sldId id="364" r:id="rId38"/>
    <p:sldId id="365" r:id="rId39"/>
    <p:sldId id="366" r:id="rId40"/>
    <p:sldId id="316" r:id="rId41"/>
    <p:sldId id="368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Nemeth@sulid.hu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102" autoAdjust="0"/>
    <p:restoredTop sz="94705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521C8-A9A5-403D-8C91-13EF9540FDF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15039B-B49F-407E-A6FB-12CA28B45173}">
      <dgm:prSet custT="1"/>
      <dgm:spPr/>
      <dgm:t>
        <a:bodyPr/>
        <a:lstStyle/>
        <a:p>
          <a:r>
            <a:rPr lang="hu-HU" sz="2400" dirty="0" err="1" smtClean="0"/>
            <a:t>EUMSz</a:t>
          </a:r>
          <a:r>
            <a:rPr lang="hu-HU" sz="2400" dirty="0" smtClean="0"/>
            <a:t> 56. cikk</a:t>
          </a:r>
          <a:endParaRPr lang="en-US" sz="2400" dirty="0"/>
        </a:p>
      </dgm:t>
    </dgm:pt>
    <dgm:pt modelId="{B3352A14-C5DD-480B-94CB-76002F5A5786}" type="parTrans" cxnId="{BF9A4274-9CFB-4305-9C26-4DB5500C68C3}">
      <dgm:prSet/>
      <dgm:spPr/>
      <dgm:t>
        <a:bodyPr/>
        <a:lstStyle/>
        <a:p>
          <a:endParaRPr lang="en-US"/>
        </a:p>
      </dgm:t>
    </dgm:pt>
    <dgm:pt modelId="{48EEF8B5-B771-49AA-AB2F-2CA01A8DBBEC}" type="sibTrans" cxnId="{BF9A4274-9CFB-4305-9C26-4DB5500C68C3}">
      <dgm:prSet/>
      <dgm:spPr/>
      <dgm:t>
        <a:bodyPr/>
        <a:lstStyle/>
        <a:p>
          <a:endParaRPr lang="en-US"/>
        </a:p>
      </dgm:t>
    </dgm:pt>
    <dgm:pt modelId="{42B13755-12EA-4F20-B957-732F184B51D4}">
      <dgm:prSet custT="1"/>
      <dgm:spPr/>
      <dgm:t>
        <a:bodyPr/>
        <a:lstStyle/>
        <a:p>
          <a:r>
            <a:rPr lang="hu-HU" sz="2400" dirty="0" err="1" smtClean="0"/>
            <a:t>EUMSz</a:t>
          </a:r>
          <a:r>
            <a:rPr lang="hu-HU" sz="2400" dirty="0" smtClean="0"/>
            <a:t> 61. cikk</a:t>
          </a:r>
          <a:endParaRPr lang="en-US" sz="2400" dirty="0"/>
        </a:p>
      </dgm:t>
    </dgm:pt>
    <dgm:pt modelId="{D03F2147-8DA5-4AEA-8BDE-BB3AFA291916}" type="parTrans" cxnId="{BDF29B87-B76A-4E2D-8969-5DBDE5F0F65D}">
      <dgm:prSet/>
      <dgm:spPr/>
      <dgm:t>
        <a:bodyPr/>
        <a:lstStyle/>
        <a:p>
          <a:endParaRPr lang="en-US"/>
        </a:p>
      </dgm:t>
    </dgm:pt>
    <dgm:pt modelId="{EEFC3713-165B-4C66-BEBA-252F0768857E}" type="sibTrans" cxnId="{BDF29B87-B76A-4E2D-8969-5DBDE5F0F65D}">
      <dgm:prSet/>
      <dgm:spPr/>
      <dgm:t>
        <a:bodyPr/>
        <a:lstStyle/>
        <a:p>
          <a:endParaRPr lang="en-US"/>
        </a:p>
      </dgm:t>
    </dgm:pt>
    <dgm:pt modelId="{2C54C11D-2FE6-4784-99E6-19C30B8529A2}">
      <dgm:prSet custT="1"/>
      <dgm:spPr/>
      <dgm:t>
        <a:bodyPr/>
        <a:lstStyle/>
        <a:p>
          <a:pPr algn="just"/>
          <a:r>
            <a:rPr lang="hu-HU" sz="1400" dirty="0" smtClean="0"/>
            <a:t>„A szolgáltatásnyújtás szabadságára vonatkozó korlátozások eltörléséig a tagállamok ezeket a korlátozásokat </a:t>
          </a:r>
          <a:r>
            <a:rPr lang="hu-HU" sz="1400" b="1" dirty="0" smtClean="0"/>
            <a:t>állampolgárság vagy lakóhely alapján történő különbségtétel nélkül </a:t>
          </a:r>
          <a:r>
            <a:rPr lang="hu-HU" sz="1400" dirty="0" smtClean="0"/>
            <a:t>alkalmazzák az 56. cikk első bekezdése értelmében szolgáltatást nyújtó </a:t>
          </a:r>
          <a:r>
            <a:rPr lang="hu-HU" sz="1400" b="1" dirty="0" smtClean="0"/>
            <a:t>minden személyre</a:t>
          </a:r>
          <a:r>
            <a:rPr lang="hu-HU" sz="1400" dirty="0" smtClean="0"/>
            <a:t>.”</a:t>
          </a:r>
          <a:endParaRPr lang="en-US" sz="1400" dirty="0"/>
        </a:p>
      </dgm:t>
    </dgm:pt>
    <dgm:pt modelId="{2F63460A-92C5-4E4B-915B-8B37018C0739}" type="parTrans" cxnId="{A2A673AA-A5B4-454C-A02B-CDCEA0ED58D0}">
      <dgm:prSet/>
      <dgm:spPr/>
      <dgm:t>
        <a:bodyPr/>
        <a:lstStyle/>
        <a:p>
          <a:endParaRPr lang="en-US"/>
        </a:p>
      </dgm:t>
    </dgm:pt>
    <dgm:pt modelId="{F5175711-2BD3-40E4-8825-57F7467ADE2A}" type="sibTrans" cxnId="{A2A673AA-A5B4-454C-A02B-CDCEA0ED58D0}">
      <dgm:prSet/>
      <dgm:spPr/>
      <dgm:t>
        <a:bodyPr/>
        <a:lstStyle/>
        <a:p>
          <a:endParaRPr lang="en-US"/>
        </a:p>
      </dgm:t>
    </dgm:pt>
    <dgm:pt modelId="{AA2570B9-AC6B-814C-A8D8-6FD2ECE90746}">
      <dgm:prSet custT="1"/>
      <dgm:spPr/>
      <dgm:t>
        <a:bodyPr/>
        <a:lstStyle/>
        <a:p>
          <a:pPr algn="just"/>
          <a:r>
            <a:rPr lang="hu-HU" sz="1400" dirty="0" smtClean="0"/>
            <a:t>„Az alábbiakban megállapított rendelkezéseknek megfelelően </a:t>
          </a:r>
          <a:r>
            <a:rPr lang="hu-HU" sz="1400" b="1" dirty="0" smtClean="0"/>
            <a:t>tilos</a:t>
          </a:r>
          <a:r>
            <a:rPr lang="hu-HU" sz="1400" dirty="0" smtClean="0"/>
            <a:t> az Unión belüli szolgáltatásnyújtás szabadságára vonatkozó </a:t>
          </a:r>
          <a:r>
            <a:rPr lang="hu-HU" sz="1400" b="1" dirty="0" smtClean="0"/>
            <a:t>minden korlátozás </a:t>
          </a:r>
          <a:r>
            <a:rPr lang="hu-HU" sz="1400" dirty="0" smtClean="0"/>
            <a:t>a tagállamok olyan állampolgárai tekintetében, akik nem abban a tagállamban letelepedettek, mint a szolgáltatást igénybe vevő személy.”</a:t>
          </a:r>
          <a:endParaRPr lang="en-US" sz="1400" dirty="0"/>
        </a:p>
      </dgm:t>
    </dgm:pt>
    <dgm:pt modelId="{9C02A226-9C82-224B-B2C3-F3DBA8CEF561}" type="parTrans" cxnId="{9C4E3956-616B-F64F-86DC-69238BEFC2D9}">
      <dgm:prSet/>
      <dgm:spPr/>
      <dgm:t>
        <a:bodyPr/>
        <a:lstStyle/>
        <a:p>
          <a:endParaRPr lang="hu-HU"/>
        </a:p>
      </dgm:t>
    </dgm:pt>
    <dgm:pt modelId="{CB2EA84B-98AC-4B47-873F-D91FD8E12125}" type="sibTrans" cxnId="{9C4E3956-616B-F64F-86DC-69238BEFC2D9}">
      <dgm:prSet/>
      <dgm:spPr/>
      <dgm:t>
        <a:bodyPr/>
        <a:lstStyle/>
        <a:p>
          <a:endParaRPr lang="hu-HU"/>
        </a:p>
      </dgm:t>
    </dgm:pt>
    <dgm:pt modelId="{39A291D7-9FB8-4454-BDAC-7A6C232FFEFA}">
      <dgm:prSet custT="1"/>
      <dgm:spPr/>
      <dgm:t>
        <a:bodyPr/>
        <a:lstStyle/>
        <a:p>
          <a:pPr algn="l"/>
          <a:endParaRPr lang="en-US" sz="1400" dirty="0"/>
        </a:p>
      </dgm:t>
    </dgm:pt>
    <dgm:pt modelId="{54174D01-F96C-4E81-A051-6270DA32D6C7}" type="parTrans" cxnId="{C6ACA579-CBBC-43CB-A711-85BA08459A01}">
      <dgm:prSet/>
      <dgm:spPr/>
      <dgm:t>
        <a:bodyPr/>
        <a:lstStyle/>
        <a:p>
          <a:endParaRPr lang="hu-HU"/>
        </a:p>
      </dgm:t>
    </dgm:pt>
    <dgm:pt modelId="{ADB61B0E-74C8-4A24-AA23-BC71DCA79AE2}" type="sibTrans" cxnId="{C6ACA579-CBBC-43CB-A711-85BA08459A01}">
      <dgm:prSet/>
      <dgm:spPr/>
      <dgm:t>
        <a:bodyPr/>
        <a:lstStyle/>
        <a:p>
          <a:endParaRPr lang="hu-HU"/>
        </a:p>
      </dgm:t>
    </dgm:pt>
    <dgm:pt modelId="{818B1E04-E5AA-4E89-80A2-0C07F7C61043}">
      <dgm:prSet custT="1"/>
      <dgm:spPr/>
      <dgm:t>
        <a:bodyPr/>
        <a:lstStyle/>
        <a:p>
          <a:pPr algn="l"/>
          <a:endParaRPr lang="en-US" sz="1400" dirty="0"/>
        </a:p>
      </dgm:t>
    </dgm:pt>
    <dgm:pt modelId="{95FE1F99-ED5B-4DF0-BDD2-C78B3E81201B}" type="parTrans" cxnId="{97CAD9E5-353C-4297-AE20-23FADD580230}">
      <dgm:prSet/>
      <dgm:spPr/>
      <dgm:t>
        <a:bodyPr/>
        <a:lstStyle/>
        <a:p>
          <a:endParaRPr lang="hu-HU"/>
        </a:p>
      </dgm:t>
    </dgm:pt>
    <dgm:pt modelId="{C09C501E-4FEC-44FD-9DAC-FAF28284D73F}" type="sibTrans" cxnId="{97CAD9E5-353C-4297-AE20-23FADD580230}">
      <dgm:prSet/>
      <dgm:spPr/>
      <dgm:t>
        <a:bodyPr/>
        <a:lstStyle/>
        <a:p>
          <a:endParaRPr lang="hu-HU"/>
        </a:p>
      </dgm:t>
    </dgm:pt>
    <dgm:pt modelId="{548C1E4D-B1E7-3A44-9381-FD40A06ABF14}" type="pres">
      <dgm:prSet presAssocID="{FBD521C8-A9A5-403D-8C91-13EF9540FD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A05675D-6678-CE46-8222-66C61E0D1A29}" type="pres">
      <dgm:prSet presAssocID="{DA15039B-B49F-407E-A6FB-12CA28B45173}" presName="composite" presStyleCnt="0"/>
      <dgm:spPr/>
    </dgm:pt>
    <dgm:pt modelId="{E484296A-1151-1743-BF59-E400D22C387C}" type="pres">
      <dgm:prSet presAssocID="{DA15039B-B49F-407E-A6FB-12CA28B4517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7920F3-A46E-E24A-9673-23D19142E301}" type="pres">
      <dgm:prSet presAssocID="{DA15039B-B49F-407E-A6FB-12CA28B4517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CCDDF3-E09C-7A47-86A5-74DA0BA1F500}" type="pres">
      <dgm:prSet presAssocID="{48EEF8B5-B771-49AA-AB2F-2CA01A8DBBEC}" presName="space" presStyleCnt="0"/>
      <dgm:spPr/>
    </dgm:pt>
    <dgm:pt modelId="{C921547A-99B7-A242-A8CD-E46596BCAF4B}" type="pres">
      <dgm:prSet presAssocID="{42B13755-12EA-4F20-B957-732F184B51D4}" presName="composite" presStyleCnt="0"/>
      <dgm:spPr/>
    </dgm:pt>
    <dgm:pt modelId="{2C037923-E026-D543-B404-687D0AA55D36}" type="pres">
      <dgm:prSet presAssocID="{42B13755-12EA-4F20-B957-732F184B51D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90044A-E970-D44E-8EA4-F28B9C7EB380}" type="pres">
      <dgm:prSet presAssocID="{42B13755-12EA-4F20-B957-732F184B51D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F9A4274-9CFB-4305-9C26-4DB5500C68C3}" srcId="{FBD521C8-A9A5-403D-8C91-13EF9540FDFF}" destId="{DA15039B-B49F-407E-A6FB-12CA28B45173}" srcOrd="0" destOrd="0" parTransId="{B3352A14-C5DD-480B-94CB-76002F5A5786}" sibTransId="{48EEF8B5-B771-49AA-AB2F-2CA01A8DBBEC}"/>
    <dgm:cxn modelId="{178F7CE8-77B2-AB4E-8E2E-23FCE22FED10}" type="presOf" srcId="{DA15039B-B49F-407E-A6FB-12CA28B45173}" destId="{E484296A-1151-1743-BF59-E400D22C387C}" srcOrd="0" destOrd="0" presId="urn:microsoft.com/office/officeart/2005/8/layout/hList1"/>
    <dgm:cxn modelId="{2F42E3DE-3C0F-B142-B532-EB2CA2EA9072}" type="presOf" srcId="{AA2570B9-AC6B-814C-A8D8-6FD2ECE90746}" destId="{8B7920F3-A46E-E24A-9673-23D19142E301}" srcOrd="0" destOrd="0" presId="urn:microsoft.com/office/officeart/2005/8/layout/hList1"/>
    <dgm:cxn modelId="{9156E314-1C1A-4207-BC09-6807F2993104}" type="presOf" srcId="{39A291D7-9FB8-4454-BDAC-7A6C232FFEFA}" destId="{8B7920F3-A46E-E24A-9673-23D19142E301}" srcOrd="0" destOrd="2" presId="urn:microsoft.com/office/officeart/2005/8/layout/hList1"/>
    <dgm:cxn modelId="{C6ACA579-CBBC-43CB-A711-85BA08459A01}" srcId="{DA15039B-B49F-407E-A6FB-12CA28B45173}" destId="{39A291D7-9FB8-4454-BDAC-7A6C232FFEFA}" srcOrd="2" destOrd="0" parTransId="{54174D01-F96C-4E81-A051-6270DA32D6C7}" sibTransId="{ADB61B0E-74C8-4A24-AA23-BC71DCA79AE2}"/>
    <dgm:cxn modelId="{A2A673AA-A5B4-454C-A02B-CDCEA0ED58D0}" srcId="{42B13755-12EA-4F20-B957-732F184B51D4}" destId="{2C54C11D-2FE6-4784-99E6-19C30B8529A2}" srcOrd="0" destOrd="0" parTransId="{2F63460A-92C5-4E4B-915B-8B37018C0739}" sibTransId="{F5175711-2BD3-40E4-8825-57F7467ADE2A}"/>
    <dgm:cxn modelId="{351F28A0-A1B4-F04D-BD34-28CD3CBA553A}" type="presOf" srcId="{42B13755-12EA-4F20-B957-732F184B51D4}" destId="{2C037923-E026-D543-B404-687D0AA55D36}" srcOrd="0" destOrd="0" presId="urn:microsoft.com/office/officeart/2005/8/layout/hList1"/>
    <dgm:cxn modelId="{AB4C3269-2721-564C-8ED9-4DE6FCD545B4}" type="presOf" srcId="{FBD521C8-A9A5-403D-8C91-13EF9540FDFF}" destId="{548C1E4D-B1E7-3A44-9381-FD40A06ABF14}" srcOrd="0" destOrd="0" presId="urn:microsoft.com/office/officeart/2005/8/layout/hList1"/>
    <dgm:cxn modelId="{97CAD9E5-353C-4297-AE20-23FADD580230}" srcId="{DA15039B-B49F-407E-A6FB-12CA28B45173}" destId="{818B1E04-E5AA-4E89-80A2-0C07F7C61043}" srcOrd="1" destOrd="0" parTransId="{95FE1F99-ED5B-4DF0-BDD2-C78B3E81201B}" sibTransId="{C09C501E-4FEC-44FD-9DAC-FAF28284D73F}"/>
    <dgm:cxn modelId="{BDF29B87-B76A-4E2D-8969-5DBDE5F0F65D}" srcId="{FBD521C8-A9A5-403D-8C91-13EF9540FDFF}" destId="{42B13755-12EA-4F20-B957-732F184B51D4}" srcOrd="1" destOrd="0" parTransId="{D03F2147-8DA5-4AEA-8BDE-BB3AFA291916}" sibTransId="{EEFC3713-165B-4C66-BEBA-252F0768857E}"/>
    <dgm:cxn modelId="{2EF34930-5004-7645-88D4-BB8126C51181}" type="presOf" srcId="{2C54C11D-2FE6-4784-99E6-19C30B8529A2}" destId="{A390044A-E970-D44E-8EA4-F28B9C7EB380}" srcOrd="0" destOrd="0" presId="urn:microsoft.com/office/officeart/2005/8/layout/hList1"/>
    <dgm:cxn modelId="{371AA4C6-333E-4704-83F4-59319E1FBE85}" type="presOf" srcId="{818B1E04-E5AA-4E89-80A2-0C07F7C61043}" destId="{8B7920F3-A46E-E24A-9673-23D19142E301}" srcOrd="0" destOrd="1" presId="urn:microsoft.com/office/officeart/2005/8/layout/hList1"/>
    <dgm:cxn modelId="{9C4E3956-616B-F64F-86DC-69238BEFC2D9}" srcId="{DA15039B-B49F-407E-A6FB-12CA28B45173}" destId="{AA2570B9-AC6B-814C-A8D8-6FD2ECE90746}" srcOrd="0" destOrd="0" parTransId="{9C02A226-9C82-224B-B2C3-F3DBA8CEF561}" sibTransId="{CB2EA84B-98AC-4B47-873F-D91FD8E12125}"/>
    <dgm:cxn modelId="{1BDCB767-3CD8-9247-BE81-9434E6613588}" type="presParOf" srcId="{548C1E4D-B1E7-3A44-9381-FD40A06ABF14}" destId="{1A05675D-6678-CE46-8222-66C61E0D1A29}" srcOrd="0" destOrd="0" presId="urn:microsoft.com/office/officeart/2005/8/layout/hList1"/>
    <dgm:cxn modelId="{F9F6DBFE-13BD-8941-AD7F-6C09564FF600}" type="presParOf" srcId="{1A05675D-6678-CE46-8222-66C61E0D1A29}" destId="{E484296A-1151-1743-BF59-E400D22C387C}" srcOrd="0" destOrd="0" presId="urn:microsoft.com/office/officeart/2005/8/layout/hList1"/>
    <dgm:cxn modelId="{B410616D-0CC5-6C4F-A15B-D04800A8D6E2}" type="presParOf" srcId="{1A05675D-6678-CE46-8222-66C61E0D1A29}" destId="{8B7920F3-A46E-E24A-9673-23D19142E301}" srcOrd="1" destOrd="0" presId="urn:microsoft.com/office/officeart/2005/8/layout/hList1"/>
    <dgm:cxn modelId="{867395AE-D544-4B40-92BF-82CB22BC189D}" type="presParOf" srcId="{548C1E4D-B1E7-3A44-9381-FD40A06ABF14}" destId="{A2CCDDF3-E09C-7A47-86A5-74DA0BA1F500}" srcOrd="1" destOrd="0" presId="urn:microsoft.com/office/officeart/2005/8/layout/hList1"/>
    <dgm:cxn modelId="{3C2C8BFC-CA99-484E-B04C-495F6188BCA4}" type="presParOf" srcId="{548C1E4D-B1E7-3A44-9381-FD40A06ABF14}" destId="{C921547A-99B7-A242-A8CD-E46596BCAF4B}" srcOrd="2" destOrd="0" presId="urn:microsoft.com/office/officeart/2005/8/layout/hList1"/>
    <dgm:cxn modelId="{0789564E-E788-1E44-BC8F-C72CE2EE33FE}" type="presParOf" srcId="{C921547A-99B7-A242-A8CD-E46596BCAF4B}" destId="{2C037923-E026-D543-B404-687D0AA55D36}" srcOrd="0" destOrd="0" presId="urn:microsoft.com/office/officeart/2005/8/layout/hList1"/>
    <dgm:cxn modelId="{A7046A73-1CFD-5D4C-B23D-0BACF346221A}" type="presParOf" srcId="{C921547A-99B7-A242-A8CD-E46596BCAF4B}" destId="{A390044A-E970-D44E-8EA4-F28B9C7EB3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BF4EAC-5FC1-4524-B2BF-78F8E001F1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40977-55D4-46E5-8E87-F21489A26504}">
      <dgm:prSet custT="1"/>
      <dgm:spPr/>
      <dgm:t>
        <a:bodyPr/>
        <a:lstStyle/>
        <a:p>
          <a:r>
            <a:rPr lang="hu-HU" sz="1400" dirty="0" err="1" smtClean="0"/>
            <a:t>EUMSz</a:t>
          </a:r>
          <a:r>
            <a:rPr lang="hu-HU" sz="1400" dirty="0" smtClean="0"/>
            <a:t> 63. cikk: „(1) E fejezet rendelkezéseinek keretei között </a:t>
          </a:r>
          <a:r>
            <a:rPr lang="hu-HU" sz="1400" b="0" dirty="0" smtClean="0"/>
            <a:t>tilos a tagállamok, valamint a tagállamok és harmadik országok közötti </a:t>
          </a:r>
          <a:r>
            <a:rPr lang="hu-HU" sz="1400" b="1" dirty="0" smtClean="0"/>
            <a:t>tőkemozgásra</a:t>
          </a:r>
          <a:r>
            <a:rPr lang="hu-HU" sz="1400" b="0" dirty="0" smtClean="0"/>
            <a:t> vonatkozó minden korlátozás</a:t>
          </a:r>
          <a:r>
            <a:rPr lang="hu-HU" sz="1400" dirty="0" smtClean="0"/>
            <a:t>. </a:t>
          </a:r>
          <a:br>
            <a:rPr lang="hu-HU" sz="1400" dirty="0" smtClean="0"/>
          </a:br>
          <a:r>
            <a:rPr lang="hu-HU" sz="1400" dirty="0" smtClean="0"/>
            <a:t>(2) E fejezet rendelkezéseinek keretei között tilos a tagállamok, valamint a tagállamok és harmadik országok közötti </a:t>
          </a:r>
          <a:r>
            <a:rPr lang="hu-HU" sz="1400" b="1" dirty="0" smtClean="0"/>
            <a:t>fizetési műveletekre </a:t>
          </a:r>
          <a:r>
            <a:rPr lang="hu-HU" sz="1400" dirty="0" smtClean="0"/>
            <a:t>vonatkozó minden korlátozás.” </a:t>
          </a:r>
          <a:endParaRPr lang="en-US" sz="1400" dirty="0"/>
        </a:p>
      </dgm:t>
    </dgm:pt>
    <dgm:pt modelId="{D03FEE6A-8701-4C70-8575-B4575DE117E5}" type="parTrans" cxnId="{8F1ED5E4-1B26-40A6-8CCD-803843E8E303}">
      <dgm:prSet/>
      <dgm:spPr/>
      <dgm:t>
        <a:bodyPr/>
        <a:lstStyle/>
        <a:p>
          <a:endParaRPr lang="en-US"/>
        </a:p>
      </dgm:t>
    </dgm:pt>
    <dgm:pt modelId="{1F82D66E-355F-4D8A-B2D2-952FBA0A5436}" type="sibTrans" cxnId="{8F1ED5E4-1B26-40A6-8CCD-803843E8E303}">
      <dgm:prSet/>
      <dgm:spPr/>
      <dgm:t>
        <a:bodyPr/>
        <a:lstStyle/>
        <a:p>
          <a:endParaRPr lang="en-US"/>
        </a:p>
      </dgm:t>
    </dgm:pt>
    <dgm:pt modelId="{1F12B44B-A2F9-4522-BAE8-D929D2E7A960}">
      <dgm:prSet custT="1"/>
      <dgm:spPr/>
      <dgm:t>
        <a:bodyPr/>
        <a:lstStyle/>
        <a:p>
          <a:r>
            <a:rPr lang="hu-HU" sz="1400" b="0" dirty="0" err="1" smtClean="0"/>
            <a:t>EUMSz</a:t>
          </a:r>
          <a:r>
            <a:rPr lang="hu-HU" sz="1400" b="0" dirty="0" smtClean="0"/>
            <a:t> 65. cikk: „A 63. cikk rendelkezései </a:t>
          </a:r>
          <a:r>
            <a:rPr lang="hu-HU" sz="1400" b="1" dirty="0" smtClean="0"/>
            <a:t>nem érintik</a:t>
          </a:r>
          <a:r>
            <a:rPr lang="hu-HU" sz="1400" b="0" dirty="0" smtClean="0"/>
            <a:t> a tagállamoknak azt a jogát, hogy:</a:t>
          </a:r>
        </a:p>
        <a:p>
          <a:r>
            <a:rPr lang="hu-HU" sz="1400" b="0" dirty="0" smtClean="0"/>
            <a:t>a) alkalmazzák adójoguk azon vonatkozó rendelkezéseit, amelyek a </a:t>
          </a:r>
          <a:r>
            <a:rPr lang="hu-HU" sz="1400" b="1" dirty="0" smtClean="0"/>
            <a:t>lakóhely vagy a tőkebefektetés helye alapján</a:t>
          </a:r>
          <a:r>
            <a:rPr lang="hu-HU" sz="1400" b="0" dirty="0" smtClean="0"/>
            <a:t> az adózók között különbséget tesznek;</a:t>
          </a:r>
        </a:p>
        <a:p>
          <a:r>
            <a:rPr lang="hu-HU" sz="1400" b="0" dirty="0" smtClean="0"/>
            <a:t>b) meghozzák a szükséges intézkedéseket a nemzeti törvények és rendeletek megsértésének megakadályozására, különösen az adózás és a pénzügyi szervezetek </a:t>
          </a:r>
          <a:r>
            <a:rPr lang="hu-HU" sz="1400" b="0" dirty="0" err="1" smtClean="0"/>
            <a:t>prudenciális</a:t>
          </a:r>
          <a:r>
            <a:rPr lang="hu-HU" sz="1400" b="0" dirty="0" smtClean="0"/>
            <a:t> felügyelete terén, vagy hogy eljárásokat alakítsanak ki a tőkemozgások </a:t>
          </a:r>
          <a:r>
            <a:rPr lang="hu-HU" sz="1400" b="1" dirty="0" smtClean="0"/>
            <a:t>igazgatási vagy statisztikai célú bejelentésére</a:t>
          </a:r>
          <a:r>
            <a:rPr lang="hu-HU" sz="1400" b="0" dirty="0" smtClean="0"/>
            <a:t>, illetve hogy a </a:t>
          </a:r>
          <a:r>
            <a:rPr lang="hu-HU" sz="1400" b="1" dirty="0" smtClean="0"/>
            <a:t>közrend vagy a közbiztonság</a:t>
          </a:r>
          <a:r>
            <a:rPr lang="hu-HU" sz="1400" b="0" dirty="0" smtClean="0"/>
            <a:t> által indokolt intézkedéseket hozzanak.”</a:t>
          </a:r>
          <a:endParaRPr lang="en-US" sz="1400" b="0" dirty="0"/>
        </a:p>
      </dgm:t>
    </dgm:pt>
    <dgm:pt modelId="{ABBD7D11-4515-4290-B9D2-A3CCAFE41C17}" type="parTrans" cxnId="{1E4206C2-FC71-4EAC-9524-B0F21BDC6DDA}">
      <dgm:prSet/>
      <dgm:spPr/>
      <dgm:t>
        <a:bodyPr/>
        <a:lstStyle/>
        <a:p>
          <a:endParaRPr lang="en-US"/>
        </a:p>
      </dgm:t>
    </dgm:pt>
    <dgm:pt modelId="{3557745E-FE43-4ADF-8DAC-AE6E42AB57FF}" type="sibTrans" cxnId="{1E4206C2-FC71-4EAC-9524-B0F21BDC6DDA}">
      <dgm:prSet/>
      <dgm:spPr/>
      <dgm:t>
        <a:bodyPr/>
        <a:lstStyle/>
        <a:p>
          <a:endParaRPr lang="en-US"/>
        </a:p>
      </dgm:t>
    </dgm:pt>
    <dgm:pt modelId="{5E1FFA34-BACE-4BF2-A335-1BABA720708D}">
      <dgm:prSet custT="1"/>
      <dgm:spPr/>
      <dgm:t>
        <a:bodyPr/>
        <a:lstStyle/>
        <a:p>
          <a:r>
            <a:rPr lang="hu-HU" sz="1400" b="1" dirty="0" smtClean="0"/>
            <a:t>DE: </a:t>
          </a:r>
          <a:r>
            <a:rPr lang="hu-HU" sz="1400" b="0" dirty="0" smtClean="0"/>
            <a:t>az említett intézkedések és eljárások </a:t>
          </a:r>
          <a:r>
            <a:rPr lang="hu-HU" sz="1400" b="1" dirty="0" smtClean="0"/>
            <a:t>nem szolgálhatnak</a:t>
          </a:r>
          <a:r>
            <a:rPr lang="hu-HU" sz="1400" b="0" dirty="0" smtClean="0"/>
            <a:t> a szabad tőkemozgásra és fizetési műveletekre vonatkozó önkényes megkülönböztetés vagy rejtett korlátozás eszközéül!</a:t>
          </a:r>
        </a:p>
        <a:p>
          <a:endParaRPr lang="hu-HU" sz="1400" b="0" dirty="0" smtClean="0"/>
        </a:p>
        <a:p>
          <a:r>
            <a:rPr lang="hu-HU" sz="1400" b="0" dirty="0" smtClean="0"/>
            <a:t>+ </a:t>
          </a:r>
          <a:r>
            <a:rPr lang="hu-HU" sz="1400" b="1" dirty="0" smtClean="0"/>
            <a:t>rendkívüli esemény fennállása</a:t>
          </a:r>
          <a:r>
            <a:rPr lang="hu-HU" sz="1400" b="0" dirty="0" smtClean="0"/>
            <a:t> esetén </a:t>
          </a:r>
          <a:r>
            <a:rPr lang="hu-HU" sz="1400" b="0" dirty="0" err="1" smtClean="0"/>
            <a:t>max</a:t>
          </a:r>
          <a:r>
            <a:rPr lang="hu-HU" sz="1400" b="0" dirty="0" smtClean="0"/>
            <a:t>. 6 hónapra kiterjedően a tagállam </a:t>
          </a:r>
          <a:r>
            <a:rPr lang="hu-HU" sz="1400" b="0" dirty="0" err="1" smtClean="0"/>
            <a:t>védintézkedések</a:t>
          </a:r>
          <a:r>
            <a:rPr lang="hu-HU" sz="1400" b="0" dirty="0" smtClean="0"/>
            <a:t> hozhat (</a:t>
          </a:r>
          <a:r>
            <a:rPr lang="hu-HU" sz="1400" b="0" dirty="0" err="1" smtClean="0"/>
            <a:t>EUMSz</a:t>
          </a:r>
          <a:r>
            <a:rPr lang="hu-HU" sz="1400" b="0" dirty="0" smtClean="0"/>
            <a:t> 66. cikk)</a:t>
          </a:r>
          <a:endParaRPr lang="en-US" sz="1400" b="0" dirty="0"/>
        </a:p>
      </dgm:t>
    </dgm:pt>
    <dgm:pt modelId="{AD938519-FB3F-4D37-BF55-B0D5FCEE737A}" type="parTrans" cxnId="{295B8807-B781-4C76-BF46-5C4647D7365E}">
      <dgm:prSet/>
      <dgm:spPr/>
      <dgm:t>
        <a:bodyPr/>
        <a:lstStyle/>
        <a:p>
          <a:endParaRPr lang="en-US"/>
        </a:p>
      </dgm:t>
    </dgm:pt>
    <dgm:pt modelId="{01BF58AF-114A-4486-82DC-42DBB1B79BDA}" type="sibTrans" cxnId="{295B8807-B781-4C76-BF46-5C4647D7365E}">
      <dgm:prSet/>
      <dgm:spPr/>
      <dgm:t>
        <a:bodyPr/>
        <a:lstStyle/>
        <a:p>
          <a:endParaRPr lang="en-US"/>
        </a:p>
      </dgm:t>
    </dgm:pt>
    <dgm:pt modelId="{97FE1B02-1E44-F34D-A272-0C7E25EF0E1C}" type="pres">
      <dgm:prSet presAssocID="{4FBF4EAC-5FC1-4524-B2BF-78F8E001F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A940DB-A178-E746-A68B-038787B45A80}" type="pres">
      <dgm:prSet presAssocID="{B5040977-55D4-46E5-8E87-F21489A26504}" presName="parentText" presStyleLbl="node1" presStyleIdx="0" presStyleCnt="3" custScaleY="83270" custLinFactY="-70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5F1C26-BBB8-C549-9ECB-FA1426416019}" type="pres">
      <dgm:prSet presAssocID="{1F82D66E-355F-4D8A-B2D2-952FBA0A5436}" presName="spacer" presStyleCnt="0"/>
      <dgm:spPr/>
    </dgm:pt>
    <dgm:pt modelId="{C222E561-BAF2-9D4B-96E4-21A06FF31DDF}" type="pres">
      <dgm:prSet presAssocID="{1F12B44B-A2F9-4522-BAE8-D929D2E7A9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809971-DF76-3E44-ADB2-874630F69990}" type="pres">
      <dgm:prSet presAssocID="{3557745E-FE43-4ADF-8DAC-AE6E42AB57FF}" presName="spacer" presStyleCnt="0"/>
      <dgm:spPr/>
    </dgm:pt>
    <dgm:pt modelId="{ADF3E5E3-9BAF-4D46-94BA-D17159F54BBD}" type="pres">
      <dgm:prSet presAssocID="{5E1FFA34-BACE-4BF2-A335-1BABA72070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E962B8D-0905-42F0-BF77-772D55F7F634}" type="presOf" srcId="{5E1FFA34-BACE-4BF2-A335-1BABA720708D}" destId="{ADF3E5E3-9BAF-4D46-94BA-D17159F54BBD}" srcOrd="0" destOrd="0" presId="urn:microsoft.com/office/officeart/2005/8/layout/vList2"/>
    <dgm:cxn modelId="{ED369A6A-7977-434A-83AB-A662BE6940F6}" type="presOf" srcId="{1F12B44B-A2F9-4522-BAE8-D929D2E7A960}" destId="{C222E561-BAF2-9D4B-96E4-21A06FF31DDF}" srcOrd="0" destOrd="0" presId="urn:microsoft.com/office/officeart/2005/8/layout/vList2"/>
    <dgm:cxn modelId="{1E4206C2-FC71-4EAC-9524-B0F21BDC6DDA}" srcId="{4FBF4EAC-5FC1-4524-B2BF-78F8E001F146}" destId="{1F12B44B-A2F9-4522-BAE8-D929D2E7A960}" srcOrd="1" destOrd="0" parTransId="{ABBD7D11-4515-4290-B9D2-A3CCAFE41C17}" sibTransId="{3557745E-FE43-4ADF-8DAC-AE6E42AB57FF}"/>
    <dgm:cxn modelId="{8F1ED5E4-1B26-40A6-8CCD-803843E8E303}" srcId="{4FBF4EAC-5FC1-4524-B2BF-78F8E001F146}" destId="{B5040977-55D4-46E5-8E87-F21489A26504}" srcOrd="0" destOrd="0" parTransId="{D03FEE6A-8701-4C70-8575-B4575DE117E5}" sibTransId="{1F82D66E-355F-4D8A-B2D2-952FBA0A5436}"/>
    <dgm:cxn modelId="{295B8807-B781-4C76-BF46-5C4647D7365E}" srcId="{4FBF4EAC-5FC1-4524-B2BF-78F8E001F146}" destId="{5E1FFA34-BACE-4BF2-A335-1BABA720708D}" srcOrd="2" destOrd="0" parTransId="{AD938519-FB3F-4D37-BF55-B0D5FCEE737A}" sibTransId="{01BF58AF-114A-4486-82DC-42DBB1B79BDA}"/>
    <dgm:cxn modelId="{EB99C40C-599B-4A16-8D32-7444B96DB860}" type="presOf" srcId="{4FBF4EAC-5FC1-4524-B2BF-78F8E001F146}" destId="{97FE1B02-1E44-F34D-A272-0C7E25EF0E1C}" srcOrd="0" destOrd="0" presId="urn:microsoft.com/office/officeart/2005/8/layout/vList2"/>
    <dgm:cxn modelId="{DDF2D7DF-5CA2-4818-8344-B95D51AB0DDB}" type="presOf" srcId="{B5040977-55D4-46E5-8E87-F21489A26504}" destId="{DEA940DB-A178-E746-A68B-038787B45A80}" srcOrd="0" destOrd="0" presId="urn:microsoft.com/office/officeart/2005/8/layout/vList2"/>
    <dgm:cxn modelId="{116E85F2-C58D-4477-AB1F-7DE191B12E71}" type="presParOf" srcId="{97FE1B02-1E44-F34D-A272-0C7E25EF0E1C}" destId="{DEA940DB-A178-E746-A68B-038787B45A80}" srcOrd="0" destOrd="0" presId="urn:microsoft.com/office/officeart/2005/8/layout/vList2"/>
    <dgm:cxn modelId="{0CDF21F0-3CCF-466F-BD6F-4C5F156854EB}" type="presParOf" srcId="{97FE1B02-1E44-F34D-A272-0C7E25EF0E1C}" destId="{675F1C26-BBB8-C549-9ECB-FA1426416019}" srcOrd="1" destOrd="0" presId="urn:microsoft.com/office/officeart/2005/8/layout/vList2"/>
    <dgm:cxn modelId="{78B5A46E-76B0-486E-B6BA-4544429AA539}" type="presParOf" srcId="{97FE1B02-1E44-F34D-A272-0C7E25EF0E1C}" destId="{C222E561-BAF2-9D4B-96E4-21A06FF31DDF}" srcOrd="2" destOrd="0" presId="urn:microsoft.com/office/officeart/2005/8/layout/vList2"/>
    <dgm:cxn modelId="{96BF6F9F-95B1-422A-AEE1-8FDF719DC098}" type="presParOf" srcId="{97FE1B02-1E44-F34D-A272-0C7E25EF0E1C}" destId="{9B809971-DF76-3E44-ADB2-874630F69990}" srcOrd="3" destOrd="0" presId="urn:microsoft.com/office/officeart/2005/8/layout/vList2"/>
    <dgm:cxn modelId="{F892F95F-0BE5-4E29-A9ED-B42F983475F4}" type="presParOf" srcId="{97FE1B02-1E44-F34D-A272-0C7E25EF0E1C}" destId="{ADF3E5E3-9BAF-4D46-94BA-D17159F54B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E874B2-6F1F-406E-9592-9D6D43D6AAD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656C2955-26E1-467D-92D6-06F474E5EB20}">
      <dgm:prSet phldrT="[Szöveg]"/>
      <dgm:spPr/>
      <dgm:t>
        <a:bodyPr/>
        <a:lstStyle/>
        <a:p>
          <a:r>
            <a:rPr lang="hu-HU" dirty="0" smtClean="0"/>
            <a:t>Közvetlen külföldi befektetések</a:t>
          </a:r>
          <a:endParaRPr lang="hu-HU" dirty="0"/>
        </a:p>
      </dgm:t>
    </dgm:pt>
    <dgm:pt modelId="{8278F3D0-4308-4B73-A003-38D8AEEFBBF2}" type="parTrans" cxnId="{0B141C15-952C-4AAF-AD0B-4C419C8E5A35}">
      <dgm:prSet/>
      <dgm:spPr/>
      <dgm:t>
        <a:bodyPr/>
        <a:lstStyle/>
        <a:p>
          <a:endParaRPr lang="hu-HU"/>
        </a:p>
      </dgm:t>
    </dgm:pt>
    <dgm:pt modelId="{056F2DCE-5C9A-4409-A37B-363632BB61ED}" type="sibTrans" cxnId="{0B141C15-952C-4AAF-AD0B-4C419C8E5A35}">
      <dgm:prSet/>
      <dgm:spPr/>
      <dgm:t>
        <a:bodyPr/>
        <a:lstStyle/>
        <a:p>
          <a:endParaRPr lang="hu-HU"/>
        </a:p>
      </dgm:t>
    </dgm:pt>
    <dgm:pt modelId="{641935CF-B4D5-44F3-93CB-E4934C583178}">
      <dgm:prSet phldrT="[Szöveg]" custT="1"/>
      <dgm:spPr/>
      <dgm:t>
        <a:bodyPr/>
        <a:lstStyle/>
        <a:p>
          <a:pPr algn="just"/>
          <a:r>
            <a:rPr lang="hu-HU" sz="1400" dirty="0" smtClean="0"/>
            <a:t>Például: azon pénzügyi beruházások, amelyek célja, hogy az adott gazdasági vállalkozásban gazdasági előnyre tegyenek szert (részvényvásárlás) </a:t>
          </a:r>
          <a:endParaRPr lang="hu-HU" sz="1400" dirty="0"/>
        </a:p>
      </dgm:t>
    </dgm:pt>
    <dgm:pt modelId="{7D1FA877-A843-4BB1-B3E0-3341B44BEDED}" type="parTrans" cxnId="{2BC6ACDD-0B6E-4273-A09E-848E3F0C9184}">
      <dgm:prSet/>
      <dgm:spPr/>
      <dgm:t>
        <a:bodyPr/>
        <a:lstStyle/>
        <a:p>
          <a:endParaRPr lang="hu-HU"/>
        </a:p>
      </dgm:t>
    </dgm:pt>
    <dgm:pt modelId="{E262E29C-65F6-4808-A935-9606CD3E10DB}" type="sibTrans" cxnId="{2BC6ACDD-0B6E-4273-A09E-848E3F0C9184}">
      <dgm:prSet/>
      <dgm:spPr/>
      <dgm:t>
        <a:bodyPr/>
        <a:lstStyle/>
        <a:p>
          <a:endParaRPr lang="hu-HU"/>
        </a:p>
      </dgm:t>
    </dgm:pt>
    <dgm:pt modelId="{070193FC-08A2-4CB0-BFF6-3353323F2819}">
      <dgm:prSet phldrT="[Szöveg]"/>
      <dgm:spPr/>
      <dgm:t>
        <a:bodyPr/>
        <a:lstStyle/>
        <a:p>
          <a:r>
            <a:rPr lang="hu-HU" dirty="0" smtClean="0"/>
            <a:t>Ingatlanbefektetés</a:t>
          </a:r>
          <a:endParaRPr lang="hu-HU" dirty="0"/>
        </a:p>
      </dgm:t>
    </dgm:pt>
    <dgm:pt modelId="{7CE6ABDE-8EF9-4208-BDB7-FBE4CF2E827A}" type="parTrans" cxnId="{93E4B1C2-159E-4C33-BC4B-180BA37E3879}">
      <dgm:prSet/>
      <dgm:spPr/>
      <dgm:t>
        <a:bodyPr/>
        <a:lstStyle/>
        <a:p>
          <a:endParaRPr lang="hu-HU"/>
        </a:p>
      </dgm:t>
    </dgm:pt>
    <dgm:pt modelId="{1DEF3F9E-7AD9-4C1B-B2D0-BCBA3E8B5E8F}" type="sibTrans" cxnId="{93E4B1C2-159E-4C33-BC4B-180BA37E3879}">
      <dgm:prSet/>
      <dgm:spPr/>
      <dgm:t>
        <a:bodyPr/>
        <a:lstStyle/>
        <a:p>
          <a:endParaRPr lang="hu-HU"/>
        </a:p>
      </dgm:t>
    </dgm:pt>
    <dgm:pt modelId="{801D88B0-9A1F-4750-AFB4-567BBB41D3A6}">
      <dgm:prSet phldrT="[Szöveg]" custT="1"/>
      <dgm:spPr/>
      <dgm:t>
        <a:bodyPr/>
        <a:lstStyle/>
        <a:p>
          <a:r>
            <a:rPr lang="hu-HU" sz="1400" dirty="0" smtClean="0"/>
            <a:t>Akár gazdasági célból, akár magánszemélyként magáncélra</a:t>
          </a:r>
          <a:endParaRPr lang="hu-HU" sz="1400" dirty="0"/>
        </a:p>
      </dgm:t>
    </dgm:pt>
    <dgm:pt modelId="{22E61191-23A4-4643-86C5-F834D95F3D22}" type="parTrans" cxnId="{4446EBD4-A723-4FA1-810C-A05B07AD7B85}">
      <dgm:prSet/>
      <dgm:spPr/>
      <dgm:t>
        <a:bodyPr/>
        <a:lstStyle/>
        <a:p>
          <a:endParaRPr lang="hu-HU"/>
        </a:p>
      </dgm:t>
    </dgm:pt>
    <dgm:pt modelId="{2346D74F-B4AB-4409-B163-A2107427849B}" type="sibTrans" cxnId="{4446EBD4-A723-4FA1-810C-A05B07AD7B85}">
      <dgm:prSet/>
      <dgm:spPr/>
      <dgm:t>
        <a:bodyPr/>
        <a:lstStyle/>
        <a:p>
          <a:endParaRPr lang="hu-HU"/>
        </a:p>
      </dgm:t>
    </dgm:pt>
    <dgm:pt modelId="{FFA6D75C-9F7C-49DC-B4F2-4065A07487BE}">
      <dgm:prSet phldrT="[Szöveg]"/>
      <dgm:spPr/>
      <dgm:t>
        <a:bodyPr/>
        <a:lstStyle/>
        <a:p>
          <a:r>
            <a:rPr lang="hu-HU" dirty="0" smtClean="0"/>
            <a:t>Értékpapírok</a:t>
          </a:r>
          <a:endParaRPr lang="hu-HU" dirty="0"/>
        </a:p>
      </dgm:t>
    </dgm:pt>
    <dgm:pt modelId="{F45EF087-0A09-43C2-97C1-21C1C5E09E60}" type="parTrans" cxnId="{5D65F3E3-F745-4A8D-B7B3-0E269D5678EC}">
      <dgm:prSet/>
      <dgm:spPr/>
      <dgm:t>
        <a:bodyPr/>
        <a:lstStyle/>
        <a:p>
          <a:endParaRPr lang="hu-HU"/>
        </a:p>
      </dgm:t>
    </dgm:pt>
    <dgm:pt modelId="{F02F70E0-51B3-47F4-A915-2CA74C290973}" type="sibTrans" cxnId="{5D65F3E3-F745-4A8D-B7B3-0E269D5678EC}">
      <dgm:prSet/>
      <dgm:spPr/>
      <dgm:t>
        <a:bodyPr/>
        <a:lstStyle/>
        <a:p>
          <a:endParaRPr lang="hu-HU"/>
        </a:p>
      </dgm:t>
    </dgm:pt>
    <dgm:pt modelId="{DD9FD62C-A6E2-4591-B0F4-4621FAE62826}">
      <dgm:prSet phldrT="[Szöveg]" custT="1"/>
      <dgm:spPr/>
      <dgm:t>
        <a:bodyPr/>
        <a:lstStyle/>
        <a:p>
          <a:r>
            <a:rPr lang="hu-HU" sz="1400" dirty="0" smtClean="0"/>
            <a:t>Kötvények, kincstárjegyek, stb. adásvétele</a:t>
          </a:r>
          <a:endParaRPr lang="hu-HU" sz="1400" dirty="0"/>
        </a:p>
      </dgm:t>
    </dgm:pt>
    <dgm:pt modelId="{DA75C3CF-9E58-48CE-A83B-9E147146109B}" type="parTrans" cxnId="{16FF4579-9AC3-420C-9396-ABC679B9591E}">
      <dgm:prSet/>
      <dgm:spPr/>
      <dgm:t>
        <a:bodyPr/>
        <a:lstStyle/>
        <a:p>
          <a:endParaRPr lang="hu-HU"/>
        </a:p>
      </dgm:t>
    </dgm:pt>
    <dgm:pt modelId="{A80BFBAE-1979-4DF8-A5DA-7F6832AC9020}" type="sibTrans" cxnId="{16FF4579-9AC3-420C-9396-ABC679B9591E}">
      <dgm:prSet/>
      <dgm:spPr/>
      <dgm:t>
        <a:bodyPr/>
        <a:lstStyle/>
        <a:p>
          <a:endParaRPr lang="hu-HU"/>
        </a:p>
      </dgm:t>
    </dgm:pt>
    <dgm:pt modelId="{8018BDDA-61E3-465D-92D6-CD82AE47F2A7}" type="pres">
      <dgm:prSet presAssocID="{01E874B2-6F1F-406E-9592-9D6D43D6AA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3B2AB8D-9FED-4582-A960-2ED52E871209}" type="pres">
      <dgm:prSet presAssocID="{656C2955-26E1-467D-92D6-06F474E5EB20}" presName="composite" presStyleCnt="0"/>
      <dgm:spPr/>
    </dgm:pt>
    <dgm:pt modelId="{DC27F7B3-4CEA-4FEB-B0BF-35942103DE2B}" type="pres">
      <dgm:prSet presAssocID="{656C2955-26E1-467D-92D6-06F474E5EB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CDE86D-D123-4F95-86AF-FE89C78AAFD0}" type="pres">
      <dgm:prSet presAssocID="{656C2955-26E1-467D-92D6-06F474E5EB2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0E7A12-1585-40BD-9BFE-96C199458B13}" type="pres">
      <dgm:prSet presAssocID="{056F2DCE-5C9A-4409-A37B-363632BB61ED}" presName="space" presStyleCnt="0"/>
      <dgm:spPr/>
    </dgm:pt>
    <dgm:pt modelId="{D657E29C-62F6-4D7D-900C-A221931E2599}" type="pres">
      <dgm:prSet presAssocID="{070193FC-08A2-4CB0-BFF6-3353323F2819}" presName="composite" presStyleCnt="0"/>
      <dgm:spPr/>
    </dgm:pt>
    <dgm:pt modelId="{CC151F0A-0C1C-4FA6-AAB9-A9949071A170}" type="pres">
      <dgm:prSet presAssocID="{070193FC-08A2-4CB0-BFF6-3353323F281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DFE44A-D66E-41EB-92B6-4EDE896613E1}" type="pres">
      <dgm:prSet presAssocID="{070193FC-08A2-4CB0-BFF6-3353323F281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C287D3-498A-424C-9CC6-98D2C2913E4C}" type="pres">
      <dgm:prSet presAssocID="{1DEF3F9E-7AD9-4C1B-B2D0-BCBA3E8B5E8F}" presName="space" presStyleCnt="0"/>
      <dgm:spPr/>
    </dgm:pt>
    <dgm:pt modelId="{B521D3FD-EA4A-4453-815C-C2953619253E}" type="pres">
      <dgm:prSet presAssocID="{FFA6D75C-9F7C-49DC-B4F2-4065A07487BE}" presName="composite" presStyleCnt="0"/>
      <dgm:spPr/>
    </dgm:pt>
    <dgm:pt modelId="{CA3C0EE5-119E-4FB7-912E-6A4910C41910}" type="pres">
      <dgm:prSet presAssocID="{FFA6D75C-9F7C-49DC-B4F2-4065A07487B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68AB7B-0DC2-4D08-A604-695B931A37FE}" type="pres">
      <dgm:prSet presAssocID="{FFA6D75C-9F7C-49DC-B4F2-4065A07487B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BC6ACDD-0B6E-4273-A09E-848E3F0C9184}" srcId="{656C2955-26E1-467D-92D6-06F474E5EB20}" destId="{641935CF-B4D5-44F3-93CB-E4934C583178}" srcOrd="0" destOrd="0" parTransId="{7D1FA877-A843-4BB1-B3E0-3341B44BEDED}" sibTransId="{E262E29C-65F6-4808-A935-9606CD3E10DB}"/>
    <dgm:cxn modelId="{72A42B4F-E4B6-4B39-9111-541A789764D5}" type="presOf" srcId="{070193FC-08A2-4CB0-BFF6-3353323F2819}" destId="{CC151F0A-0C1C-4FA6-AAB9-A9949071A170}" srcOrd="0" destOrd="0" presId="urn:microsoft.com/office/officeart/2005/8/layout/hList1"/>
    <dgm:cxn modelId="{4446EBD4-A723-4FA1-810C-A05B07AD7B85}" srcId="{070193FC-08A2-4CB0-BFF6-3353323F2819}" destId="{801D88B0-9A1F-4750-AFB4-567BBB41D3A6}" srcOrd="0" destOrd="0" parTransId="{22E61191-23A4-4643-86C5-F834D95F3D22}" sibTransId="{2346D74F-B4AB-4409-B163-A2107427849B}"/>
    <dgm:cxn modelId="{AD972998-F846-4416-ADDA-DCE7852B687F}" type="presOf" srcId="{FFA6D75C-9F7C-49DC-B4F2-4065A07487BE}" destId="{CA3C0EE5-119E-4FB7-912E-6A4910C41910}" srcOrd="0" destOrd="0" presId="urn:microsoft.com/office/officeart/2005/8/layout/hList1"/>
    <dgm:cxn modelId="{319B0F8B-D6DC-4CE3-9780-59B6F0788441}" type="presOf" srcId="{641935CF-B4D5-44F3-93CB-E4934C583178}" destId="{46CDE86D-D123-4F95-86AF-FE89C78AAFD0}" srcOrd="0" destOrd="0" presId="urn:microsoft.com/office/officeart/2005/8/layout/hList1"/>
    <dgm:cxn modelId="{5D65F3E3-F745-4A8D-B7B3-0E269D5678EC}" srcId="{01E874B2-6F1F-406E-9592-9D6D43D6AAD0}" destId="{FFA6D75C-9F7C-49DC-B4F2-4065A07487BE}" srcOrd="2" destOrd="0" parTransId="{F45EF087-0A09-43C2-97C1-21C1C5E09E60}" sibTransId="{F02F70E0-51B3-47F4-A915-2CA74C290973}"/>
    <dgm:cxn modelId="{93E4B1C2-159E-4C33-BC4B-180BA37E3879}" srcId="{01E874B2-6F1F-406E-9592-9D6D43D6AAD0}" destId="{070193FC-08A2-4CB0-BFF6-3353323F2819}" srcOrd="1" destOrd="0" parTransId="{7CE6ABDE-8EF9-4208-BDB7-FBE4CF2E827A}" sibTransId="{1DEF3F9E-7AD9-4C1B-B2D0-BCBA3E8B5E8F}"/>
    <dgm:cxn modelId="{0B141C15-952C-4AAF-AD0B-4C419C8E5A35}" srcId="{01E874B2-6F1F-406E-9592-9D6D43D6AAD0}" destId="{656C2955-26E1-467D-92D6-06F474E5EB20}" srcOrd="0" destOrd="0" parTransId="{8278F3D0-4308-4B73-A003-38D8AEEFBBF2}" sibTransId="{056F2DCE-5C9A-4409-A37B-363632BB61ED}"/>
    <dgm:cxn modelId="{D9A1518D-D368-4AA6-A59C-3E6F970735D5}" type="presOf" srcId="{01E874B2-6F1F-406E-9592-9D6D43D6AAD0}" destId="{8018BDDA-61E3-465D-92D6-CD82AE47F2A7}" srcOrd="0" destOrd="0" presId="urn:microsoft.com/office/officeart/2005/8/layout/hList1"/>
    <dgm:cxn modelId="{C9EE58A5-8FC6-4014-89E4-B2887DDE68F7}" type="presOf" srcId="{801D88B0-9A1F-4750-AFB4-567BBB41D3A6}" destId="{46DFE44A-D66E-41EB-92B6-4EDE896613E1}" srcOrd="0" destOrd="0" presId="urn:microsoft.com/office/officeart/2005/8/layout/hList1"/>
    <dgm:cxn modelId="{52782161-44EF-49C8-B7C3-599817D54E26}" type="presOf" srcId="{656C2955-26E1-467D-92D6-06F474E5EB20}" destId="{DC27F7B3-4CEA-4FEB-B0BF-35942103DE2B}" srcOrd="0" destOrd="0" presId="urn:microsoft.com/office/officeart/2005/8/layout/hList1"/>
    <dgm:cxn modelId="{16FF4579-9AC3-420C-9396-ABC679B9591E}" srcId="{FFA6D75C-9F7C-49DC-B4F2-4065A07487BE}" destId="{DD9FD62C-A6E2-4591-B0F4-4621FAE62826}" srcOrd="0" destOrd="0" parTransId="{DA75C3CF-9E58-48CE-A83B-9E147146109B}" sibTransId="{A80BFBAE-1979-4DF8-A5DA-7F6832AC9020}"/>
    <dgm:cxn modelId="{FAE4F33B-94D6-443A-B184-A0944527BFA4}" type="presOf" srcId="{DD9FD62C-A6E2-4591-B0F4-4621FAE62826}" destId="{D068AB7B-0DC2-4D08-A604-695B931A37FE}" srcOrd="0" destOrd="0" presId="urn:microsoft.com/office/officeart/2005/8/layout/hList1"/>
    <dgm:cxn modelId="{46AF1898-C6F7-4416-8715-11A988B0A172}" type="presParOf" srcId="{8018BDDA-61E3-465D-92D6-CD82AE47F2A7}" destId="{D3B2AB8D-9FED-4582-A960-2ED52E871209}" srcOrd="0" destOrd="0" presId="urn:microsoft.com/office/officeart/2005/8/layout/hList1"/>
    <dgm:cxn modelId="{9A6AD5C8-9E1A-4E9D-89AC-B43D5D05FD26}" type="presParOf" srcId="{D3B2AB8D-9FED-4582-A960-2ED52E871209}" destId="{DC27F7B3-4CEA-4FEB-B0BF-35942103DE2B}" srcOrd="0" destOrd="0" presId="urn:microsoft.com/office/officeart/2005/8/layout/hList1"/>
    <dgm:cxn modelId="{E7F75F20-946A-4C38-82C7-84CD814B800F}" type="presParOf" srcId="{D3B2AB8D-9FED-4582-A960-2ED52E871209}" destId="{46CDE86D-D123-4F95-86AF-FE89C78AAFD0}" srcOrd="1" destOrd="0" presId="urn:microsoft.com/office/officeart/2005/8/layout/hList1"/>
    <dgm:cxn modelId="{6EDA4622-1446-4293-944D-84A7757EC217}" type="presParOf" srcId="{8018BDDA-61E3-465D-92D6-CD82AE47F2A7}" destId="{A70E7A12-1585-40BD-9BFE-96C199458B13}" srcOrd="1" destOrd="0" presId="urn:microsoft.com/office/officeart/2005/8/layout/hList1"/>
    <dgm:cxn modelId="{32B08B0A-DD9C-4C47-9B9F-BAB568A093C1}" type="presParOf" srcId="{8018BDDA-61E3-465D-92D6-CD82AE47F2A7}" destId="{D657E29C-62F6-4D7D-900C-A221931E2599}" srcOrd="2" destOrd="0" presId="urn:microsoft.com/office/officeart/2005/8/layout/hList1"/>
    <dgm:cxn modelId="{72EAB09C-2B9E-497E-A15F-F82ADE2B98DE}" type="presParOf" srcId="{D657E29C-62F6-4D7D-900C-A221931E2599}" destId="{CC151F0A-0C1C-4FA6-AAB9-A9949071A170}" srcOrd="0" destOrd="0" presId="urn:microsoft.com/office/officeart/2005/8/layout/hList1"/>
    <dgm:cxn modelId="{A103FE83-DAC5-47F1-93DB-0B7EA2826E55}" type="presParOf" srcId="{D657E29C-62F6-4D7D-900C-A221931E2599}" destId="{46DFE44A-D66E-41EB-92B6-4EDE896613E1}" srcOrd="1" destOrd="0" presId="urn:microsoft.com/office/officeart/2005/8/layout/hList1"/>
    <dgm:cxn modelId="{4D2F3B70-74C4-4615-AEA0-E6082F095F06}" type="presParOf" srcId="{8018BDDA-61E3-465D-92D6-CD82AE47F2A7}" destId="{28C287D3-498A-424C-9CC6-98D2C2913E4C}" srcOrd="3" destOrd="0" presId="urn:microsoft.com/office/officeart/2005/8/layout/hList1"/>
    <dgm:cxn modelId="{4EAD5066-F6D5-47E4-99CB-89653458FCF3}" type="presParOf" srcId="{8018BDDA-61E3-465D-92D6-CD82AE47F2A7}" destId="{B521D3FD-EA4A-4453-815C-C2953619253E}" srcOrd="4" destOrd="0" presId="urn:microsoft.com/office/officeart/2005/8/layout/hList1"/>
    <dgm:cxn modelId="{6FF88CCA-D5CB-4E2B-BA89-86E30815CD90}" type="presParOf" srcId="{B521D3FD-EA4A-4453-815C-C2953619253E}" destId="{CA3C0EE5-119E-4FB7-912E-6A4910C41910}" srcOrd="0" destOrd="0" presId="urn:microsoft.com/office/officeart/2005/8/layout/hList1"/>
    <dgm:cxn modelId="{5B7C1684-653C-45AE-A376-DC1079190D5A}" type="presParOf" srcId="{B521D3FD-EA4A-4453-815C-C2953619253E}" destId="{D068AB7B-0DC2-4D08-A604-695B931A37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E874B2-6F1F-406E-9592-9D6D43D6AAD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656C2955-26E1-467D-92D6-06F474E5EB20}">
      <dgm:prSet phldrT="[Szöveg]"/>
      <dgm:spPr/>
      <dgm:t>
        <a:bodyPr/>
        <a:lstStyle/>
        <a:p>
          <a:r>
            <a:rPr lang="hu-HU" dirty="0" smtClean="0"/>
            <a:t>Bankszámla</a:t>
          </a:r>
          <a:endParaRPr lang="hu-HU" dirty="0"/>
        </a:p>
      </dgm:t>
    </dgm:pt>
    <dgm:pt modelId="{8278F3D0-4308-4B73-A003-38D8AEEFBBF2}" type="parTrans" cxnId="{0B141C15-952C-4AAF-AD0B-4C419C8E5A35}">
      <dgm:prSet/>
      <dgm:spPr/>
      <dgm:t>
        <a:bodyPr/>
        <a:lstStyle/>
        <a:p>
          <a:endParaRPr lang="hu-HU"/>
        </a:p>
      </dgm:t>
    </dgm:pt>
    <dgm:pt modelId="{056F2DCE-5C9A-4409-A37B-363632BB61ED}" type="sibTrans" cxnId="{0B141C15-952C-4AAF-AD0B-4C419C8E5A35}">
      <dgm:prSet/>
      <dgm:spPr/>
      <dgm:t>
        <a:bodyPr/>
        <a:lstStyle/>
        <a:p>
          <a:endParaRPr lang="hu-HU"/>
        </a:p>
      </dgm:t>
    </dgm:pt>
    <dgm:pt modelId="{641935CF-B4D5-44F3-93CB-E4934C583178}">
      <dgm:prSet phldrT="[Szöveg]" custT="1"/>
      <dgm:spPr/>
      <dgm:t>
        <a:bodyPr/>
        <a:lstStyle/>
        <a:p>
          <a:r>
            <a:rPr lang="hu-HU" sz="1400" dirty="0" smtClean="0"/>
            <a:t>Az uniós polgároknak joga van más tagállamban bankszámlát nyitni, illetve azt fenntartani.</a:t>
          </a:r>
          <a:endParaRPr lang="hu-HU" sz="1400" dirty="0"/>
        </a:p>
      </dgm:t>
    </dgm:pt>
    <dgm:pt modelId="{7D1FA877-A843-4BB1-B3E0-3341B44BEDED}" type="parTrans" cxnId="{2BC6ACDD-0B6E-4273-A09E-848E3F0C9184}">
      <dgm:prSet/>
      <dgm:spPr/>
      <dgm:t>
        <a:bodyPr/>
        <a:lstStyle/>
        <a:p>
          <a:endParaRPr lang="hu-HU"/>
        </a:p>
      </dgm:t>
    </dgm:pt>
    <dgm:pt modelId="{E262E29C-65F6-4808-A935-9606CD3E10DB}" type="sibTrans" cxnId="{2BC6ACDD-0B6E-4273-A09E-848E3F0C9184}">
      <dgm:prSet/>
      <dgm:spPr/>
      <dgm:t>
        <a:bodyPr/>
        <a:lstStyle/>
        <a:p>
          <a:endParaRPr lang="hu-HU"/>
        </a:p>
      </dgm:t>
    </dgm:pt>
    <dgm:pt modelId="{070193FC-08A2-4CB0-BFF6-3353323F2819}">
      <dgm:prSet phldrT="[Szöveg]"/>
      <dgm:spPr/>
      <dgm:t>
        <a:bodyPr/>
        <a:lstStyle/>
        <a:p>
          <a:r>
            <a:rPr lang="hu-HU" dirty="0" smtClean="0"/>
            <a:t>Hitel, kölcsön, kezesség, zálogjog</a:t>
          </a:r>
          <a:endParaRPr lang="hu-HU" dirty="0"/>
        </a:p>
      </dgm:t>
    </dgm:pt>
    <dgm:pt modelId="{7CE6ABDE-8EF9-4208-BDB7-FBE4CF2E827A}" type="parTrans" cxnId="{93E4B1C2-159E-4C33-BC4B-180BA37E3879}">
      <dgm:prSet/>
      <dgm:spPr/>
      <dgm:t>
        <a:bodyPr/>
        <a:lstStyle/>
        <a:p>
          <a:endParaRPr lang="hu-HU"/>
        </a:p>
      </dgm:t>
    </dgm:pt>
    <dgm:pt modelId="{1DEF3F9E-7AD9-4C1B-B2D0-BCBA3E8B5E8F}" type="sibTrans" cxnId="{93E4B1C2-159E-4C33-BC4B-180BA37E3879}">
      <dgm:prSet/>
      <dgm:spPr/>
      <dgm:t>
        <a:bodyPr/>
        <a:lstStyle/>
        <a:p>
          <a:endParaRPr lang="hu-HU"/>
        </a:p>
      </dgm:t>
    </dgm:pt>
    <dgm:pt modelId="{801D88B0-9A1F-4750-AFB4-567BBB41D3A6}">
      <dgm:prSet phldrT="[Szöveg]" custT="1"/>
      <dgm:spPr/>
      <dgm:t>
        <a:bodyPr/>
        <a:lstStyle/>
        <a:p>
          <a:r>
            <a:rPr lang="hu-HU" sz="1400" dirty="0" smtClean="0"/>
            <a:t>Általában: adott tagállam bankja, és egy másik tagállam állampolgára közötti kapcsolat</a:t>
          </a:r>
          <a:endParaRPr lang="hu-HU" sz="1400" dirty="0"/>
        </a:p>
      </dgm:t>
    </dgm:pt>
    <dgm:pt modelId="{22E61191-23A4-4643-86C5-F834D95F3D22}" type="parTrans" cxnId="{4446EBD4-A723-4FA1-810C-A05B07AD7B85}">
      <dgm:prSet/>
      <dgm:spPr/>
      <dgm:t>
        <a:bodyPr/>
        <a:lstStyle/>
        <a:p>
          <a:endParaRPr lang="hu-HU"/>
        </a:p>
      </dgm:t>
    </dgm:pt>
    <dgm:pt modelId="{2346D74F-B4AB-4409-B163-A2107427849B}" type="sibTrans" cxnId="{4446EBD4-A723-4FA1-810C-A05B07AD7B85}">
      <dgm:prSet/>
      <dgm:spPr/>
      <dgm:t>
        <a:bodyPr/>
        <a:lstStyle/>
        <a:p>
          <a:endParaRPr lang="hu-HU"/>
        </a:p>
      </dgm:t>
    </dgm:pt>
    <dgm:pt modelId="{FFA6D75C-9F7C-49DC-B4F2-4065A07487BE}">
      <dgm:prSet phldrT="[Szöveg]"/>
      <dgm:spPr/>
      <dgm:t>
        <a:bodyPr/>
        <a:lstStyle/>
        <a:p>
          <a:r>
            <a:rPr lang="hu-HU" dirty="0" smtClean="0"/>
            <a:t>Személyhez kötött tőkemozgás</a:t>
          </a:r>
          <a:endParaRPr lang="hu-HU" dirty="0"/>
        </a:p>
      </dgm:t>
    </dgm:pt>
    <dgm:pt modelId="{F45EF087-0A09-43C2-97C1-21C1C5E09E60}" type="parTrans" cxnId="{5D65F3E3-F745-4A8D-B7B3-0E269D5678EC}">
      <dgm:prSet/>
      <dgm:spPr/>
      <dgm:t>
        <a:bodyPr/>
        <a:lstStyle/>
        <a:p>
          <a:endParaRPr lang="hu-HU"/>
        </a:p>
      </dgm:t>
    </dgm:pt>
    <dgm:pt modelId="{F02F70E0-51B3-47F4-A915-2CA74C290973}" type="sibTrans" cxnId="{5D65F3E3-F745-4A8D-B7B3-0E269D5678EC}">
      <dgm:prSet/>
      <dgm:spPr/>
      <dgm:t>
        <a:bodyPr/>
        <a:lstStyle/>
        <a:p>
          <a:endParaRPr lang="hu-HU"/>
        </a:p>
      </dgm:t>
    </dgm:pt>
    <dgm:pt modelId="{DD9FD62C-A6E2-4591-B0F4-4621FAE62826}">
      <dgm:prSet phldrT="[Szöveg]" custT="1"/>
      <dgm:spPr/>
      <dgm:t>
        <a:bodyPr/>
        <a:lstStyle/>
        <a:p>
          <a:r>
            <a:rPr lang="hu-HU" sz="1400" dirty="0" smtClean="0"/>
            <a:t>Például: ajándék, végrendelet, hagyaték, magánszemélyek közötti kölcsön</a:t>
          </a:r>
          <a:endParaRPr lang="hu-HU" sz="1400" dirty="0"/>
        </a:p>
      </dgm:t>
    </dgm:pt>
    <dgm:pt modelId="{DA75C3CF-9E58-48CE-A83B-9E147146109B}" type="parTrans" cxnId="{16FF4579-9AC3-420C-9396-ABC679B9591E}">
      <dgm:prSet/>
      <dgm:spPr/>
      <dgm:t>
        <a:bodyPr/>
        <a:lstStyle/>
        <a:p>
          <a:endParaRPr lang="hu-HU"/>
        </a:p>
      </dgm:t>
    </dgm:pt>
    <dgm:pt modelId="{A80BFBAE-1979-4DF8-A5DA-7F6832AC9020}" type="sibTrans" cxnId="{16FF4579-9AC3-420C-9396-ABC679B9591E}">
      <dgm:prSet/>
      <dgm:spPr/>
      <dgm:t>
        <a:bodyPr/>
        <a:lstStyle/>
        <a:p>
          <a:endParaRPr lang="hu-HU"/>
        </a:p>
      </dgm:t>
    </dgm:pt>
    <dgm:pt modelId="{8018BDDA-61E3-465D-92D6-CD82AE47F2A7}" type="pres">
      <dgm:prSet presAssocID="{01E874B2-6F1F-406E-9592-9D6D43D6AA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3B2AB8D-9FED-4582-A960-2ED52E871209}" type="pres">
      <dgm:prSet presAssocID="{656C2955-26E1-467D-92D6-06F474E5EB20}" presName="composite" presStyleCnt="0"/>
      <dgm:spPr/>
    </dgm:pt>
    <dgm:pt modelId="{DC27F7B3-4CEA-4FEB-B0BF-35942103DE2B}" type="pres">
      <dgm:prSet presAssocID="{656C2955-26E1-467D-92D6-06F474E5EB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CDE86D-D123-4F95-86AF-FE89C78AAFD0}" type="pres">
      <dgm:prSet presAssocID="{656C2955-26E1-467D-92D6-06F474E5EB2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0E7A12-1585-40BD-9BFE-96C199458B13}" type="pres">
      <dgm:prSet presAssocID="{056F2DCE-5C9A-4409-A37B-363632BB61ED}" presName="space" presStyleCnt="0"/>
      <dgm:spPr/>
    </dgm:pt>
    <dgm:pt modelId="{D657E29C-62F6-4D7D-900C-A221931E2599}" type="pres">
      <dgm:prSet presAssocID="{070193FC-08A2-4CB0-BFF6-3353323F2819}" presName="composite" presStyleCnt="0"/>
      <dgm:spPr/>
    </dgm:pt>
    <dgm:pt modelId="{CC151F0A-0C1C-4FA6-AAB9-A9949071A170}" type="pres">
      <dgm:prSet presAssocID="{070193FC-08A2-4CB0-BFF6-3353323F281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DFE44A-D66E-41EB-92B6-4EDE896613E1}" type="pres">
      <dgm:prSet presAssocID="{070193FC-08A2-4CB0-BFF6-3353323F281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C287D3-498A-424C-9CC6-98D2C2913E4C}" type="pres">
      <dgm:prSet presAssocID="{1DEF3F9E-7AD9-4C1B-B2D0-BCBA3E8B5E8F}" presName="space" presStyleCnt="0"/>
      <dgm:spPr/>
    </dgm:pt>
    <dgm:pt modelId="{B521D3FD-EA4A-4453-815C-C2953619253E}" type="pres">
      <dgm:prSet presAssocID="{FFA6D75C-9F7C-49DC-B4F2-4065A07487BE}" presName="composite" presStyleCnt="0"/>
      <dgm:spPr/>
    </dgm:pt>
    <dgm:pt modelId="{CA3C0EE5-119E-4FB7-912E-6A4910C41910}" type="pres">
      <dgm:prSet presAssocID="{FFA6D75C-9F7C-49DC-B4F2-4065A07487B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68AB7B-0DC2-4D08-A604-695B931A37FE}" type="pres">
      <dgm:prSet presAssocID="{FFA6D75C-9F7C-49DC-B4F2-4065A07487B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BC6ACDD-0B6E-4273-A09E-848E3F0C9184}" srcId="{656C2955-26E1-467D-92D6-06F474E5EB20}" destId="{641935CF-B4D5-44F3-93CB-E4934C583178}" srcOrd="0" destOrd="0" parTransId="{7D1FA877-A843-4BB1-B3E0-3341B44BEDED}" sibTransId="{E262E29C-65F6-4808-A935-9606CD3E10DB}"/>
    <dgm:cxn modelId="{3667F61D-BF0D-45DD-A269-DB3527EB0C58}" type="presOf" srcId="{656C2955-26E1-467D-92D6-06F474E5EB20}" destId="{DC27F7B3-4CEA-4FEB-B0BF-35942103DE2B}" srcOrd="0" destOrd="0" presId="urn:microsoft.com/office/officeart/2005/8/layout/hList1"/>
    <dgm:cxn modelId="{4446EBD4-A723-4FA1-810C-A05B07AD7B85}" srcId="{070193FC-08A2-4CB0-BFF6-3353323F2819}" destId="{801D88B0-9A1F-4750-AFB4-567BBB41D3A6}" srcOrd="0" destOrd="0" parTransId="{22E61191-23A4-4643-86C5-F834D95F3D22}" sibTransId="{2346D74F-B4AB-4409-B163-A2107427849B}"/>
    <dgm:cxn modelId="{DBC16C95-F02E-42D1-8AFE-F22B984C0CF9}" type="presOf" srcId="{801D88B0-9A1F-4750-AFB4-567BBB41D3A6}" destId="{46DFE44A-D66E-41EB-92B6-4EDE896613E1}" srcOrd="0" destOrd="0" presId="urn:microsoft.com/office/officeart/2005/8/layout/hList1"/>
    <dgm:cxn modelId="{5D65F3E3-F745-4A8D-B7B3-0E269D5678EC}" srcId="{01E874B2-6F1F-406E-9592-9D6D43D6AAD0}" destId="{FFA6D75C-9F7C-49DC-B4F2-4065A07487BE}" srcOrd="2" destOrd="0" parTransId="{F45EF087-0A09-43C2-97C1-21C1C5E09E60}" sibTransId="{F02F70E0-51B3-47F4-A915-2CA74C290973}"/>
    <dgm:cxn modelId="{93E4B1C2-159E-4C33-BC4B-180BA37E3879}" srcId="{01E874B2-6F1F-406E-9592-9D6D43D6AAD0}" destId="{070193FC-08A2-4CB0-BFF6-3353323F2819}" srcOrd="1" destOrd="0" parTransId="{7CE6ABDE-8EF9-4208-BDB7-FBE4CF2E827A}" sibTransId="{1DEF3F9E-7AD9-4C1B-B2D0-BCBA3E8B5E8F}"/>
    <dgm:cxn modelId="{0B141C15-952C-4AAF-AD0B-4C419C8E5A35}" srcId="{01E874B2-6F1F-406E-9592-9D6D43D6AAD0}" destId="{656C2955-26E1-467D-92D6-06F474E5EB20}" srcOrd="0" destOrd="0" parTransId="{8278F3D0-4308-4B73-A003-38D8AEEFBBF2}" sibTransId="{056F2DCE-5C9A-4409-A37B-363632BB61ED}"/>
    <dgm:cxn modelId="{CF12DB9B-31EA-430E-87DD-29D82148DE15}" type="presOf" srcId="{FFA6D75C-9F7C-49DC-B4F2-4065A07487BE}" destId="{CA3C0EE5-119E-4FB7-912E-6A4910C41910}" srcOrd="0" destOrd="0" presId="urn:microsoft.com/office/officeart/2005/8/layout/hList1"/>
    <dgm:cxn modelId="{F7EFE17F-7A7A-44CC-886A-A5DE8838F1D8}" type="presOf" srcId="{070193FC-08A2-4CB0-BFF6-3353323F2819}" destId="{CC151F0A-0C1C-4FA6-AAB9-A9949071A170}" srcOrd="0" destOrd="0" presId="urn:microsoft.com/office/officeart/2005/8/layout/hList1"/>
    <dgm:cxn modelId="{C4F9D6D0-8F10-44AE-9504-627D5AA06F29}" type="presOf" srcId="{01E874B2-6F1F-406E-9592-9D6D43D6AAD0}" destId="{8018BDDA-61E3-465D-92D6-CD82AE47F2A7}" srcOrd="0" destOrd="0" presId="urn:microsoft.com/office/officeart/2005/8/layout/hList1"/>
    <dgm:cxn modelId="{F476E7B5-0F98-4269-A9EE-E6BFB908FB44}" type="presOf" srcId="{DD9FD62C-A6E2-4591-B0F4-4621FAE62826}" destId="{D068AB7B-0DC2-4D08-A604-695B931A37FE}" srcOrd="0" destOrd="0" presId="urn:microsoft.com/office/officeart/2005/8/layout/hList1"/>
    <dgm:cxn modelId="{16FF4579-9AC3-420C-9396-ABC679B9591E}" srcId="{FFA6D75C-9F7C-49DC-B4F2-4065A07487BE}" destId="{DD9FD62C-A6E2-4591-B0F4-4621FAE62826}" srcOrd="0" destOrd="0" parTransId="{DA75C3CF-9E58-48CE-A83B-9E147146109B}" sibTransId="{A80BFBAE-1979-4DF8-A5DA-7F6832AC9020}"/>
    <dgm:cxn modelId="{F915E6A9-4176-4408-B6A5-910DCE526CB8}" type="presOf" srcId="{641935CF-B4D5-44F3-93CB-E4934C583178}" destId="{46CDE86D-D123-4F95-86AF-FE89C78AAFD0}" srcOrd="0" destOrd="0" presId="urn:microsoft.com/office/officeart/2005/8/layout/hList1"/>
    <dgm:cxn modelId="{94F30437-DDAE-4BBF-B817-C636F1362B42}" type="presParOf" srcId="{8018BDDA-61E3-465D-92D6-CD82AE47F2A7}" destId="{D3B2AB8D-9FED-4582-A960-2ED52E871209}" srcOrd="0" destOrd="0" presId="urn:microsoft.com/office/officeart/2005/8/layout/hList1"/>
    <dgm:cxn modelId="{B9925AC7-6C99-49F2-9437-9BA9284AE769}" type="presParOf" srcId="{D3B2AB8D-9FED-4582-A960-2ED52E871209}" destId="{DC27F7B3-4CEA-4FEB-B0BF-35942103DE2B}" srcOrd="0" destOrd="0" presId="urn:microsoft.com/office/officeart/2005/8/layout/hList1"/>
    <dgm:cxn modelId="{3B196F6C-EE6E-4BF2-89BC-19798A9DF05B}" type="presParOf" srcId="{D3B2AB8D-9FED-4582-A960-2ED52E871209}" destId="{46CDE86D-D123-4F95-86AF-FE89C78AAFD0}" srcOrd="1" destOrd="0" presId="urn:microsoft.com/office/officeart/2005/8/layout/hList1"/>
    <dgm:cxn modelId="{232CB972-F3E7-410D-A86B-690AB3A49246}" type="presParOf" srcId="{8018BDDA-61E3-465D-92D6-CD82AE47F2A7}" destId="{A70E7A12-1585-40BD-9BFE-96C199458B13}" srcOrd="1" destOrd="0" presId="urn:microsoft.com/office/officeart/2005/8/layout/hList1"/>
    <dgm:cxn modelId="{58647B75-D895-4B05-BD41-E8627BDB2D28}" type="presParOf" srcId="{8018BDDA-61E3-465D-92D6-CD82AE47F2A7}" destId="{D657E29C-62F6-4D7D-900C-A221931E2599}" srcOrd="2" destOrd="0" presId="urn:microsoft.com/office/officeart/2005/8/layout/hList1"/>
    <dgm:cxn modelId="{F5A2CA0C-1D39-4266-B1E4-6F8510331DB7}" type="presParOf" srcId="{D657E29C-62F6-4D7D-900C-A221931E2599}" destId="{CC151F0A-0C1C-4FA6-AAB9-A9949071A170}" srcOrd="0" destOrd="0" presId="urn:microsoft.com/office/officeart/2005/8/layout/hList1"/>
    <dgm:cxn modelId="{FB468D0A-A6BE-4800-903E-4D2F6050D6F6}" type="presParOf" srcId="{D657E29C-62F6-4D7D-900C-A221931E2599}" destId="{46DFE44A-D66E-41EB-92B6-4EDE896613E1}" srcOrd="1" destOrd="0" presId="urn:microsoft.com/office/officeart/2005/8/layout/hList1"/>
    <dgm:cxn modelId="{3CFD3DE8-FE95-4F43-A1EC-CDD2DF6BB349}" type="presParOf" srcId="{8018BDDA-61E3-465D-92D6-CD82AE47F2A7}" destId="{28C287D3-498A-424C-9CC6-98D2C2913E4C}" srcOrd="3" destOrd="0" presId="urn:microsoft.com/office/officeart/2005/8/layout/hList1"/>
    <dgm:cxn modelId="{A07773DB-3D26-423B-8FDB-078315900983}" type="presParOf" srcId="{8018BDDA-61E3-465D-92D6-CD82AE47F2A7}" destId="{B521D3FD-EA4A-4453-815C-C2953619253E}" srcOrd="4" destOrd="0" presId="urn:microsoft.com/office/officeart/2005/8/layout/hList1"/>
    <dgm:cxn modelId="{3552CF29-7A3E-42C6-B644-2BDA13825C76}" type="presParOf" srcId="{B521D3FD-EA4A-4453-815C-C2953619253E}" destId="{CA3C0EE5-119E-4FB7-912E-6A4910C41910}" srcOrd="0" destOrd="0" presId="urn:microsoft.com/office/officeart/2005/8/layout/hList1"/>
    <dgm:cxn modelId="{C238432E-F813-4328-BA81-CD4A43E903CD}" type="presParOf" srcId="{B521D3FD-EA4A-4453-815C-C2953619253E}" destId="{D068AB7B-0DC2-4D08-A604-695B931A37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BF4EAC-5FC1-4524-B2BF-78F8E001F1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FE1B02-1E44-F34D-A272-0C7E25EF0E1C}" type="pres">
      <dgm:prSet presAssocID="{4FBF4EAC-5FC1-4524-B2BF-78F8E001F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32BDEE81-D7C7-4AD6-8626-F4BF6E801F87}" type="presOf" srcId="{4FBF4EAC-5FC1-4524-B2BF-78F8E001F146}" destId="{97FE1B02-1E44-F34D-A272-0C7E25EF0E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BF4EAC-5FC1-4524-B2BF-78F8E001F1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40977-55D4-46E5-8E87-F21489A26504}">
      <dgm:prSet custT="1"/>
      <dgm:spPr/>
      <dgm:t>
        <a:bodyPr/>
        <a:lstStyle/>
        <a:p>
          <a:pPr algn="ctr"/>
          <a:r>
            <a:rPr lang="hu-HU" sz="1400" b="1" dirty="0" smtClean="0"/>
            <a:t>Brüsszel I. rendelet </a:t>
          </a:r>
          <a:br>
            <a:rPr lang="hu-HU" sz="1400" b="1" dirty="0" smtClean="0"/>
          </a:br>
          <a:r>
            <a:rPr lang="hu-HU" sz="1400" b="1" dirty="0" smtClean="0"/>
            <a:t>- </a:t>
          </a:r>
          <a:r>
            <a:rPr lang="hu-HU" sz="1400" dirty="0" smtClean="0"/>
            <a:t>AZ EURÓPAI PARLAMENT ÉS A TANÁCS 1215/2012/EU RENDELETE a polgári és kereskedelmi ügyekben a joghatóságról, valamint a határozatok elismeréséről és végrehajtásáról -</a:t>
          </a:r>
          <a:endParaRPr lang="en-US" sz="1400" b="1" dirty="0"/>
        </a:p>
      </dgm:t>
    </dgm:pt>
    <dgm:pt modelId="{D03FEE6A-8701-4C70-8575-B4575DE117E5}" type="parTrans" cxnId="{8F1ED5E4-1B26-40A6-8CCD-803843E8E303}">
      <dgm:prSet/>
      <dgm:spPr/>
      <dgm:t>
        <a:bodyPr/>
        <a:lstStyle/>
        <a:p>
          <a:endParaRPr lang="en-US"/>
        </a:p>
      </dgm:t>
    </dgm:pt>
    <dgm:pt modelId="{1F82D66E-355F-4D8A-B2D2-952FBA0A5436}" type="sibTrans" cxnId="{8F1ED5E4-1B26-40A6-8CCD-803843E8E303}">
      <dgm:prSet/>
      <dgm:spPr/>
      <dgm:t>
        <a:bodyPr/>
        <a:lstStyle/>
        <a:p>
          <a:endParaRPr lang="en-US"/>
        </a:p>
      </dgm:t>
    </dgm:pt>
    <dgm:pt modelId="{1F12B44B-A2F9-4522-BAE8-D929D2E7A960}">
      <dgm:prSet/>
      <dgm:spPr/>
      <dgm:t>
        <a:bodyPr/>
        <a:lstStyle/>
        <a:p>
          <a:pPr algn="ctr"/>
          <a:r>
            <a:rPr lang="hu-HU" dirty="0" smtClean="0"/>
            <a:t>„A polgári ügyeket illetően az </a:t>
          </a:r>
          <a:r>
            <a:rPr lang="hu-HU" b="1" dirty="0" smtClean="0"/>
            <a:t>Unió célul tűzte ki</a:t>
          </a:r>
          <a:r>
            <a:rPr lang="hu-HU" dirty="0" smtClean="0"/>
            <a:t>, </a:t>
          </a:r>
          <a:r>
            <a:rPr lang="hu-HU" b="1" dirty="0" smtClean="0"/>
            <a:t>hogy fenntartja és fejleszti a szabadságon, a biztonságon és a jog érvényesülésén alapuló térséget</a:t>
          </a:r>
          <a:r>
            <a:rPr lang="hu-HU" dirty="0" smtClean="0"/>
            <a:t>, többek között – különösen a </a:t>
          </a:r>
          <a:r>
            <a:rPr lang="hu-HU" b="1" dirty="0" smtClean="0"/>
            <a:t>polgári ügyekben hozott bírósági és bíróságon kívüli határozatok kölcsönös elismerésének elve révén </a:t>
          </a:r>
          <a:r>
            <a:rPr lang="hu-HU" dirty="0" smtClean="0"/>
            <a:t>– megkönnyítve az igazságszolgáltatáshoz való hozzáférést.” </a:t>
          </a:r>
          <a:endParaRPr lang="en-US" dirty="0"/>
        </a:p>
      </dgm:t>
    </dgm:pt>
    <dgm:pt modelId="{ABBD7D11-4515-4290-B9D2-A3CCAFE41C17}" type="parTrans" cxnId="{1E4206C2-FC71-4EAC-9524-B0F21BDC6DDA}">
      <dgm:prSet/>
      <dgm:spPr/>
      <dgm:t>
        <a:bodyPr/>
        <a:lstStyle/>
        <a:p>
          <a:endParaRPr lang="en-US"/>
        </a:p>
      </dgm:t>
    </dgm:pt>
    <dgm:pt modelId="{3557745E-FE43-4ADF-8DAC-AE6E42AB57FF}" type="sibTrans" cxnId="{1E4206C2-FC71-4EAC-9524-B0F21BDC6DDA}">
      <dgm:prSet/>
      <dgm:spPr/>
      <dgm:t>
        <a:bodyPr/>
        <a:lstStyle/>
        <a:p>
          <a:endParaRPr lang="en-US"/>
        </a:p>
      </dgm:t>
    </dgm:pt>
    <dgm:pt modelId="{2F80A45C-E339-4A3C-A3F1-BFE5380BADBC}">
      <dgm:prSet custT="1"/>
      <dgm:spPr/>
      <dgm:t>
        <a:bodyPr/>
        <a:lstStyle/>
        <a:p>
          <a:pPr algn="ctr"/>
          <a:r>
            <a:rPr lang="hu-HU" sz="1600" b="1" dirty="0" smtClean="0"/>
            <a:t>Az Egyezmény egyik elsődleges célja, hogy megkönnyítse a tagállamok között az ítéletek szabad áramlását.</a:t>
          </a:r>
          <a:endParaRPr lang="en-US" sz="1600" b="1" dirty="0"/>
        </a:p>
      </dgm:t>
    </dgm:pt>
    <dgm:pt modelId="{03939A33-C9EE-4347-926B-96A2699A5B92}" type="sibTrans" cxnId="{CAFCA072-00D7-4F3F-81A4-C25D64D2DDAA}">
      <dgm:prSet/>
      <dgm:spPr/>
      <dgm:t>
        <a:bodyPr/>
        <a:lstStyle/>
        <a:p>
          <a:endParaRPr lang="en-US"/>
        </a:p>
      </dgm:t>
    </dgm:pt>
    <dgm:pt modelId="{BC2541F6-2E6A-4E4E-B45F-A02BC80F270E}" type="parTrans" cxnId="{CAFCA072-00D7-4F3F-81A4-C25D64D2DDAA}">
      <dgm:prSet/>
      <dgm:spPr/>
      <dgm:t>
        <a:bodyPr/>
        <a:lstStyle/>
        <a:p>
          <a:endParaRPr lang="en-US"/>
        </a:p>
      </dgm:t>
    </dgm:pt>
    <dgm:pt modelId="{97FE1B02-1E44-F34D-A272-0C7E25EF0E1C}" type="pres">
      <dgm:prSet presAssocID="{4FBF4EAC-5FC1-4524-B2BF-78F8E001F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A940DB-A178-E746-A68B-038787B45A80}" type="pres">
      <dgm:prSet presAssocID="{B5040977-55D4-46E5-8E87-F21489A265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5F1C26-BBB8-C549-9ECB-FA1426416019}" type="pres">
      <dgm:prSet presAssocID="{1F82D66E-355F-4D8A-B2D2-952FBA0A5436}" presName="spacer" presStyleCnt="0"/>
      <dgm:spPr/>
    </dgm:pt>
    <dgm:pt modelId="{C222E561-BAF2-9D4B-96E4-21A06FF31DDF}" type="pres">
      <dgm:prSet presAssocID="{1F12B44B-A2F9-4522-BAE8-D929D2E7A960}" presName="parentText" presStyleLbl="node1" presStyleIdx="1" presStyleCnt="3" custLinFactNeighborX="-436" custLinFactNeighborY="1150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809971-DF76-3E44-ADB2-874630F69990}" type="pres">
      <dgm:prSet presAssocID="{3557745E-FE43-4ADF-8DAC-AE6E42AB57FF}" presName="spacer" presStyleCnt="0"/>
      <dgm:spPr/>
    </dgm:pt>
    <dgm:pt modelId="{13488769-6929-B547-B41A-8EBFB335D47A}" type="pres">
      <dgm:prSet presAssocID="{2F80A45C-E339-4A3C-A3F1-BFE5380BAD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E4206C2-FC71-4EAC-9524-B0F21BDC6DDA}" srcId="{4FBF4EAC-5FC1-4524-B2BF-78F8E001F146}" destId="{1F12B44B-A2F9-4522-BAE8-D929D2E7A960}" srcOrd="1" destOrd="0" parTransId="{ABBD7D11-4515-4290-B9D2-A3CCAFE41C17}" sibTransId="{3557745E-FE43-4ADF-8DAC-AE6E42AB57FF}"/>
    <dgm:cxn modelId="{8F1ED5E4-1B26-40A6-8CCD-803843E8E303}" srcId="{4FBF4EAC-5FC1-4524-B2BF-78F8E001F146}" destId="{B5040977-55D4-46E5-8E87-F21489A26504}" srcOrd="0" destOrd="0" parTransId="{D03FEE6A-8701-4C70-8575-B4575DE117E5}" sibTransId="{1F82D66E-355F-4D8A-B2D2-952FBA0A5436}"/>
    <dgm:cxn modelId="{135E30B9-F821-4A4F-9028-D6BE59EB1372}" type="presOf" srcId="{4FBF4EAC-5FC1-4524-B2BF-78F8E001F146}" destId="{97FE1B02-1E44-F34D-A272-0C7E25EF0E1C}" srcOrd="0" destOrd="0" presId="urn:microsoft.com/office/officeart/2005/8/layout/vList2"/>
    <dgm:cxn modelId="{CAFCA072-00D7-4F3F-81A4-C25D64D2DDAA}" srcId="{4FBF4EAC-5FC1-4524-B2BF-78F8E001F146}" destId="{2F80A45C-E339-4A3C-A3F1-BFE5380BADBC}" srcOrd="2" destOrd="0" parTransId="{BC2541F6-2E6A-4E4E-B45F-A02BC80F270E}" sibTransId="{03939A33-C9EE-4347-926B-96A2699A5B92}"/>
    <dgm:cxn modelId="{C12CDE13-810B-4077-B1A7-23DAB633EC6D}" type="presOf" srcId="{2F80A45C-E339-4A3C-A3F1-BFE5380BADBC}" destId="{13488769-6929-B547-B41A-8EBFB335D47A}" srcOrd="0" destOrd="0" presId="urn:microsoft.com/office/officeart/2005/8/layout/vList2"/>
    <dgm:cxn modelId="{65C90610-DB7C-4115-8785-B5C53B369475}" type="presOf" srcId="{B5040977-55D4-46E5-8E87-F21489A26504}" destId="{DEA940DB-A178-E746-A68B-038787B45A80}" srcOrd="0" destOrd="0" presId="urn:microsoft.com/office/officeart/2005/8/layout/vList2"/>
    <dgm:cxn modelId="{F747D9CB-268B-4F68-A8A5-BA111B6443B9}" type="presOf" srcId="{1F12B44B-A2F9-4522-BAE8-D929D2E7A960}" destId="{C222E561-BAF2-9D4B-96E4-21A06FF31DDF}" srcOrd="0" destOrd="0" presId="urn:microsoft.com/office/officeart/2005/8/layout/vList2"/>
    <dgm:cxn modelId="{6D6A5A0C-2271-4B3F-AE81-18FC301F5E8F}" type="presParOf" srcId="{97FE1B02-1E44-F34D-A272-0C7E25EF0E1C}" destId="{DEA940DB-A178-E746-A68B-038787B45A80}" srcOrd="0" destOrd="0" presId="urn:microsoft.com/office/officeart/2005/8/layout/vList2"/>
    <dgm:cxn modelId="{56DD5567-8EA1-483E-AF7B-977304BE51DE}" type="presParOf" srcId="{97FE1B02-1E44-F34D-A272-0C7E25EF0E1C}" destId="{675F1C26-BBB8-C549-9ECB-FA1426416019}" srcOrd="1" destOrd="0" presId="urn:microsoft.com/office/officeart/2005/8/layout/vList2"/>
    <dgm:cxn modelId="{456E2695-4B80-43B0-9EDB-C69CB714C7D8}" type="presParOf" srcId="{97FE1B02-1E44-F34D-A272-0C7E25EF0E1C}" destId="{C222E561-BAF2-9D4B-96E4-21A06FF31DDF}" srcOrd="2" destOrd="0" presId="urn:microsoft.com/office/officeart/2005/8/layout/vList2"/>
    <dgm:cxn modelId="{E4E834DA-727C-4301-94DF-E57146EFBEB4}" type="presParOf" srcId="{97FE1B02-1E44-F34D-A272-0C7E25EF0E1C}" destId="{9B809971-DF76-3E44-ADB2-874630F69990}" srcOrd="3" destOrd="0" presId="urn:microsoft.com/office/officeart/2005/8/layout/vList2"/>
    <dgm:cxn modelId="{E97B9606-9D92-4739-858D-4500B2742308}" type="presParOf" srcId="{97FE1B02-1E44-F34D-A272-0C7E25EF0E1C}" destId="{13488769-6929-B547-B41A-8EBFB335D4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F4EAC-5FC1-4524-B2BF-78F8E001F1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40977-55D4-46E5-8E87-F21489A26504}">
      <dgm:prSet/>
      <dgm:spPr/>
      <dgm:t>
        <a:bodyPr/>
        <a:lstStyle/>
        <a:p>
          <a:r>
            <a:rPr lang="hu-HU" dirty="0" smtClean="0"/>
            <a:t>Az </a:t>
          </a:r>
          <a:r>
            <a:rPr lang="hu-HU" dirty="0" err="1" smtClean="0"/>
            <a:t>EUMSz</a:t>
          </a:r>
          <a:r>
            <a:rPr lang="hu-HU" dirty="0"/>
            <a:t>. </a:t>
          </a:r>
          <a:r>
            <a:rPr lang="hu-HU" dirty="0" smtClean="0"/>
            <a:t>57. cikkének általános </a:t>
          </a:r>
          <a:r>
            <a:rPr lang="hu-HU" dirty="0" err="1" smtClean="0"/>
            <a:t>fogalommeghatározását</a:t>
          </a:r>
          <a:r>
            <a:rPr lang="hu-HU" dirty="0" smtClean="0"/>
            <a:t> árnyalja a 2006/123/EK irányelv a belsőpiaci szolgáltatásokról (szolgáltatási irányelv)</a:t>
          </a:r>
          <a:endParaRPr lang="en-US" dirty="0"/>
        </a:p>
      </dgm:t>
    </dgm:pt>
    <dgm:pt modelId="{D03FEE6A-8701-4C70-8575-B4575DE117E5}" type="parTrans" cxnId="{8F1ED5E4-1B26-40A6-8CCD-803843E8E303}">
      <dgm:prSet/>
      <dgm:spPr/>
      <dgm:t>
        <a:bodyPr/>
        <a:lstStyle/>
        <a:p>
          <a:endParaRPr lang="en-US"/>
        </a:p>
      </dgm:t>
    </dgm:pt>
    <dgm:pt modelId="{1F82D66E-355F-4D8A-B2D2-952FBA0A5436}" type="sibTrans" cxnId="{8F1ED5E4-1B26-40A6-8CCD-803843E8E303}">
      <dgm:prSet/>
      <dgm:spPr/>
      <dgm:t>
        <a:bodyPr/>
        <a:lstStyle/>
        <a:p>
          <a:endParaRPr lang="en-US"/>
        </a:p>
      </dgm:t>
    </dgm:pt>
    <dgm:pt modelId="{1F12B44B-A2F9-4522-BAE8-D929D2E7A960}">
      <dgm:prSet/>
      <dgm:spPr/>
      <dgm:t>
        <a:bodyPr/>
        <a:lstStyle/>
        <a:p>
          <a:r>
            <a:rPr lang="hu-HU" dirty="0" smtClean="0"/>
            <a:t>Szolgáltatási irányelv 4. cikk: „szolgáltatás: a Szerződés 50. cikkében említett, </a:t>
          </a:r>
          <a:r>
            <a:rPr lang="hu-HU" b="1" dirty="0" smtClean="0"/>
            <a:t>rendszerint díjazás </a:t>
          </a:r>
          <a:r>
            <a:rPr lang="hu-HU" dirty="0" smtClean="0"/>
            <a:t>ellenében nyújtott bármely </a:t>
          </a:r>
          <a:r>
            <a:rPr lang="hu-HU" b="1" dirty="0" smtClean="0"/>
            <a:t>önálló gazdasági tevékenység”</a:t>
          </a:r>
          <a:endParaRPr lang="en-US" dirty="0"/>
        </a:p>
      </dgm:t>
    </dgm:pt>
    <dgm:pt modelId="{ABBD7D11-4515-4290-B9D2-A3CCAFE41C17}" type="parTrans" cxnId="{1E4206C2-FC71-4EAC-9524-B0F21BDC6DDA}">
      <dgm:prSet/>
      <dgm:spPr/>
      <dgm:t>
        <a:bodyPr/>
        <a:lstStyle/>
        <a:p>
          <a:endParaRPr lang="en-US"/>
        </a:p>
      </dgm:t>
    </dgm:pt>
    <dgm:pt modelId="{3557745E-FE43-4ADF-8DAC-AE6E42AB57FF}" type="sibTrans" cxnId="{1E4206C2-FC71-4EAC-9524-B0F21BDC6DDA}">
      <dgm:prSet/>
      <dgm:spPr/>
      <dgm:t>
        <a:bodyPr/>
        <a:lstStyle/>
        <a:p>
          <a:endParaRPr lang="en-US"/>
        </a:p>
      </dgm:t>
    </dgm:pt>
    <dgm:pt modelId="{2F80A45C-E339-4A3C-A3F1-BFE5380BADBC}">
      <dgm:prSet/>
      <dgm:spPr/>
      <dgm:t>
        <a:bodyPr/>
        <a:lstStyle/>
        <a:p>
          <a:r>
            <a:rPr lang="hu-HU" dirty="0" smtClean="0"/>
            <a:t>Ezek</a:t>
          </a:r>
          <a:r>
            <a:rPr lang="hu-HU" baseline="0" dirty="0" smtClean="0"/>
            <a:t> alapján a  szolgáltatás legfontosabb tulajdonságai:</a:t>
          </a:r>
          <a:endParaRPr lang="en-US" dirty="0"/>
        </a:p>
      </dgm:t>
    </dgm:pt>
    <dgm:pt modelId="{BC2541F6-2E6A-4E4E-B45F-A02BC80F270E}" type="parTrans" cxnId="{CAFCA072-00D7-4F3F-81A4-C25D64D2DDAA}">
      <dgm:prSet/>
      <dgm:spPr/>
      <dgm:t>
        <a:bodyPr/>
        <a:lstStyle/>
        <a:p>
          <a:endParaRPr lang="en-US"/>
        </a:p>
      </dgm:t>
    </dgm:pt>
    <dgm:pt modelId="{03939A33-C9EE-4347-926B-96A2699A5B92}" type="sibTrans" cxnId="{CAFCA072-00D7-4F3F-81A4-C25D64D2DDAA}">
      <dgm:prSet/>
      <dgm:spPr/>
      <dgm:t>
        <a:bodyPr/>
        <a:lstStyle/>
        <a:p>
          <a:endParaRPr lang="en-US"/>
        </a:p>
      </dgm:t>
    </dgm:pt>
    <dgm:pt modelId="{5E1FFA34-BACE-4BF2-A335-1BABA720708D}">
      <dgm:prSet custT="1"/>
      <dgm:spPr/>
      <dgm:t>
        <a:bodyPr/>
        <a:lstStyle/>
        <a:p>
          <a:r>
            <a:rPr lang="hu-HU" sz="1600" b="1" dirty="0" smtClean="0"/>
            <a:t>ÖNÁLLÓ GAZDASÁGI TEVÉKENYSÉG + RENDSZERINT DÍJAZÁS ELLENÉBEN VÉGZIK + MÁS JAVÁRA</a:t>
          </a:r>
          <a:endParaRPr lang="en-US" sz="1600" b="1" dirty="0"/>
        </a:p>
      </dgm:t>
    </dgm:pt>
    <dgm:pt modelId="{AD938519-FB3F-4D37-BF55-B0D5FCEE737A}" type="parTrans" cxnId="{295B8807-B781-4C76-BF46-5C4647D7365E}">
      <dgm:prSet/>
      <dgm:spPr/>
      <dgm:t>
        <a:bodyPr/>
        <a:lstStyle/>
        <a:p>
          <a:endParaRPr lang="en-US"/>
        </a:p>
      </dgm:t>
    </dgm:pt>
    <dgm:pt modelId="{01BF58AF-114A-4486-82DC-42DBB1B79BDA}" type="sibTrans" cxnId="{295B8807-B781-4C76-BF46-5C4647D7365E}">
      <dgm:prSet/>
      <dgm:spPr/>
      <dgm:t>
        <a:bodyPr/>
        <a:lstStyle/>
        <a:p>
          <a:endParaRPr lang="en-US"/>
        </a:p>
      </dgm:t>
    </dgm:pt>
    <dgm:pt modelId="{97FE1B02-1E44-F34D-A272-0C7E25EF0E1C}" type="pres">
      <dgm:prSet presAssocID="{4FBF4EAC-5FC1-4524-B2BF-78F8E001F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A940DB-A178-E746-A68B-038787B45A80}" type="pres">
      <dgm:prSet presAssocID="{B5040977-55D4-46E5-8E87-F21489A26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5F1C26-BBB8-C549-9ECB-FA1426416019}" type="pres">
      <dgm:prSet presAssocID="{1F82D66E-355F-4D8A-B2D2-952FBA0A5436}" presName="spacer" presStyleCnt="0"/>
      <dgm:spPr/>
    </dgm:pt>
    <dgm:pt modelId="{C222E561-BAF2-9D4B-96E4-21A06FF31DDF}" type="pres">
      <dgm:prSet presAssocID="{1F12B44B-A2F9-4522-BAE8-D929D2E7A9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809971-DF76-3E44-ADB2-874630F69990}" type="pres">
      <dgm:prSet presAssocID="{3557745E-FE43-4ADF-8DAC-AE6E42AB57FF}" presName="spacer" presStyleCnt="0"/>
      <dgm:spPr/>
    </dgm:pt>
    <dgm:pt modelId="{13488769-6929-B547-B41A-8EBFB335D47A}" type="pres">
      <dgm:prSet presAssocID="{2F80A45C-E339-4A3C-A3F1-BFE5380BAD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D90892-9340-E849-B069-25AE7F96939C}" type="pres">
      <dgm:prSet presAssocID="{03939A33-C9EE-4347-926B-96A2699A5B92}" presName="spacer" presStyleCnt="0"/>
      <dgm:spPr/>
    </dgm:pt>
    <dgm:pt modelId="{ADF3E5E3-9BAF-4D46-94BA-D17159F54BBD}" type="pres">
      <dgm:prSet presAssocID="{5E1FFA34-BACE-4BF2-A335-1BABA72070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E4206C2-FC71-4EAC-9524-B0F21BDC6DDA}" srcId="{4FBF4EAC-5FC1-4524-B2BF-78F8E001F146}" destId="{1F12B44B-A2F9-4522-BAE8-D929D2E7A960}" srcOrd="1" destOrd="0" parTransId="{ABBD7D11-4515-4290-B9D2-A3CCAFE41C17}" sibTransId="{3557745E-FE43-4ADF-8DAC-AE6E42AB57FF}"/>
    <dgm:cxn modelId="{8F1ED5E4-1B26-40A6-8CCD-803843E8E303}" srcId="{4FBF4EAC-5FC1-4524-B2BF-78F8E001F146}" destId="{B5040977-55D4-46E5-8E87-F21489A26504}" srcOrd="0" destOrd="0" parTransId="{D03FEE6A-8701-4C70-8575-B4575DE117E5}" sibTransId="{1F82D66E-355F-4D8A-B2D2-952FBA0A5436}"/>
    <dgm:cxn modelId="{1A5322FB-E9D4-4BAB-939A-7CD6010295F8}" type="presOf" srcId="{5E1FFA34-BACE-4BF2-A335-1BABA720708D}" destId="{ADF3E5E3-9BAF-4D46-94BA-D17159F54BBD}" srcOrd="0" destOrd="0" presId="urn:microsoft.com/office/officeart/2005/8/layout/vList2"/>
    <dgm:cxn modelId="{AA54D395-F154-4D2F-9C6D-09FC59CE6FC6}" type="presOf" srcId="{B5040977-55D4-46E5-8E87-F21489A26504}" destId="{DEA940DB-A178-E746-A68B-038787B45A80}" srcOrd="0" destOrd="0" presId="urn:microsoft.com/office/officeart/2005/8/layout/vList2"/>
    <dgm:cxn modelId="{2E2DAF5E-C7BC-4384-9F62-CC8A5FEE558D}" type="presOf" srcId="{1F12B44B-A2F9-4522-BAE8-D929D2E7A960}" destId="{C222E561-BAF2-9D4B-96E4-21A06FF31DDF}" srcOrd="0" destOrd="0" presId="urn:microsoft.com/office/officeart/2005/8/layout/vList2"/>
    <dgm:cxn modelId="{CAFCA072-00D7-4F3F-81A4-C25D64D2DDAA}" srcId="{4FBF4EAC-5FC1-4524-B2BF-78F8E001F146}" destId="{2F80A45C-E339-4A3C-A3F1-BFE5380BADBC}" srcOrd="2" destOrd="0" parTransId="{BC2541F6-2E6A-4E4E-B45F-A02BC80F270E}" sibTransId="{03939A33-C9EE-4347-926B-96A2699A5B92}"/>
    <dgm:cxn modelId="{780F94F5-C568-46B3-BE4A-9E17020CE7D5}" type="presOf" srcId="{4FBF4EAC-5FC1-4524-B2BF-78F8E001F146}" destId="{97FE1B02-1E44-F34D-A272-0C7E25EF0E1C}" srcOrd="0" destOrd="0" presId="urn:microsoft.com/office/officeart/2005/8/layout/vList2"/>
    <dgm:cxn modelId="{FAA1EA10-DF9D-4D2B-A2EA-5953188F3ECA}" type="presOf" srcId="{2F80A45C-E339-4A3C-A3F1-BFE5380BADBC}" destId="{13488769-6929-B547-B41A-8EBFB335D47A}" srcOrd="0" destOrd="0" presId="urn:microsoft.com/office/officeart/2005/8/layout/vList2"/>
    <dgm:cxn modelId="{295B8807-B781-4C76-BF46-5C4647D7365E}" srcId="{4FBF4EAC-5FC1-4524-B2BF-78F8E001F146}" destId="{5E1FFA34-BACE-4BF2-A335-1BABA720708D}" srcOrd="3" destOrd="0" parTransId="{AD938519-FB3F-4D37-BF55-B0D5FCEE737A}" sibTransId="{01BF58AF-114A-4486-82DC-42DBB1B79BDA}"/>
    <dgm:cxn modelId="{5233E21E-B142-4B73-BFC2-3F1FE643567B}" type="presParOf" srcId="{97FE1B02-1E44-F34D-A272-0C7E25EF0E1C}" destId="{DEA940DB-A178-E746-A68B-038787B45A80}" srcOrd="0" destOrd="0" presId="urn:microsoft.com/office/officeart/2005/8/layout/vList2"/>
    <dgm:cxn modelId="{E126B5EF-E15D-4DB3-BCB9-907071326B9F}" type="presParOf" srcId="{97FE1B02-1E44-F34D-A272-0C7E25EF0E1C}" destId="{675F1C26-BBB8-C549-9ECB-FA1426416019}" srcOrd="1" destOrd="0" presId="urn:microsoft.com/office/officeart/2005/8/layout/vList2"/>
    <dgm:cxn modelId="{1C521B88-0024-4408-A31D-CF6BDC264BE1}" type="presParOf" srcId="{97FE1B02-1E44-F34D-A272-0C7E25EF0E1C}" destId="{C222E561-BAF2-9D4B-96E4-21A06FF31DDF}" srcOrd="2" destOrd="0" presId="urn:microsoft.com/office/officeart/2005/8/layout/vList2"/>
    <dgm:cxn modelId="{CDB0FB57-98D2-4B2C-9DA5-05E0C2FC12B8}" type="presParOf" srcId="{97FE1B02-1E44-F34D-A272-0C7E25EF0E1C}" destId="{9B809971-DF76-3E44-ADB2-874630F69990}" srcOrd="3" destOrd="0" presId="urn:microsoft.com/office/officeart/2005/8/layout/vList2"/>
    <dgm:cxn modelId="{EA543BC4-7175-4CC1-95BC-520147FE7731}" type="presParOf" srcId="{97FE1B02-1E44-F34D-A272-0C7E25EF0E1C}" destId="{13488769-6929-B547-B41A-8EBFB335D47A}" srcOrd="4" destOrd="0" presId="urn:microsoft.com/office/officeart/2005/8/layout/vList2"/>
    <dgm:cxn modelId="{FEFF04C1-C8E4-4B22-96A4-C7492E4E44A1}" type="presParOf" srcId="{97FE1B02-1E44-F34D-A272-0C7E25EF0E1C}" destId="{A3D90892-9340-E849-B069-25AE7F96939C}" srcOrd="5" destOrd="0" presId="urn:microsoft.com/office/officeart/2005/8/layout/vList2"/>
    <dgm:cxn modelId="{22A3D1CD-CE7D-4E68-9EB2-6D9E2509D728}" type="presParOf" srcId="{97FE1B02-1E44-F34D-A272-0C7E25EF0E1C}" destId="{ADF3E5E3-9BAF-4D46-94BA-D17159F54B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87332-B32F-406A-9DB8-F019104F601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509C11FC-C43F-4FAD-A682-AAFDB7A0848F}">
      <dgm:prSet phldrT="[Szöveg]" custT="1"/>
      <dgm:spPr/>
      <dgm:t>
        <a:bodyPr/>
        <a:lstStyle/>
        <a:p>
          <a:r>
            <a:rPr lang="hu-HU" sz="1200" b="1" dirty="0" smtClean="0"/>
            <a:t>Határon átívelő elem</a:t>
          </a:r>
          <a:endParaRPr lang="hu-HU" sz="1200" dirty="0"/>
        </a:p>
      </dgm:t>
    </dgm:pt>
    <dgm:pt modelId="{BC4A7980-307F-460F-886A-55C41479D090}" type="parTrans" cxnId="{9DBAB95D-0255-443B-B0F7-577F1A5ABC03}">
      <dgm:prSet/>
      <dgm:spPr/>
      <dgm:t>
        <a:bodyPr/>
        <a:lstStyle/>
        <a:p>
          <a:endParaRPr lang="hu-HU"/>
        </a:p>
      </dgm:t>
    </dgm:pt>
    <dgm:pt modelId="{5E0EF2D9-D6ED-4343-9FB3-31F924538F75}" type="sibTrans" cxnId="{9DBAB95D-0255-443B-B0F7-577F1A5ABC03}">
      <dgm:prSet/>
      <dgm:spPr/>
      <dgm:t>
        <a:bodyPr/>
        <a:lstStyle/>
        <a:p>
          <a:endParaRPr lang="hu-HU"/>
        </a:p>
      </dgm:t>
    </dgm:pt>
    <dgm:pt modelId="{C1EB27C2-84C7-4578-87F1-01B4F0BCC4D0}">
      <dgm:prSet phldrT="[Szöveg]" custT="1"/>
      <dgm:spPr/>
      <dgm:t>
        <a:bodyPr/>
        <a:lstStyle/>
        <a:p>
          <a:r>
            <a:rPr lang="hu-HU" sz="1400" b="1" dirty="0" smtClean="0"/>
            <a:t>Ideiglenes jelleg</a:t>
          </a:r>
          <a:endParaRPr lang="hu-HU" sz="1400" b="1" dirty="0"/>
        </a:p>
      </dgm:t>
    </dgm:pt>
    <dgm:pt modelId="{ED61F13B-9BC4-4F5C-90C8-77934B802122}" type="parTrans" cxnId="{8959F5D6-E768-4DB0-ABB4-315342C1582D}">
      <dgm:prSet/>
      <dgm:spPr/>
      <dgm:t>
        <a:bodyPr/>
        <a:lstStyle/>
        <a:p>
          <a:endParaRPr lang="hu-HU"/>
        </a:p>
      </dgm:t>
    </dgm:pt>
    <dgm:pt modelId="{2AE18B91-D733-4C35-8F66-655BE2BDAB3B}" type="sibTrans" cxnId="{8959F5D6-E768-4DB0-ABB4-315342C1582D}">
      <dgm:prSet/>
      <dgm:spPr/>
      <dgm:t>
        <a:bodyPr/>
        <a:lstStyle/>
        <a:p>
          <a:endParaRPr lang="hu-HU"/>
        </a:p>
      </dgm:t>
    </dgm:pt>
    <dgm:pt modelId="{D642856E-409B-4DFB-A5EF-4975DFBEC65E}">
      <dgm:prSet phldrT="[Szöveg]" custT="1"/>
      <dgm:spPr/>
      <dgm:t>
        <a:bodyPr/>
        <a:lstStyle/>
        <a:p>
          <a:r>
            <a:rPr lang="hu-HU" sz="1200" b="1" dirty="0" smtClean="0"/>
            <a:t>Gazdasági tevékenység &amp; Rendszerint díjazás ellenében nyújtják</a:t>
          </a:r>
          <a:endParaRPr lang="hu-HU" sz="1200" dirty="0"/>
        </a:p>
      </dgm:t>
    </dgm:pt>
    <dgm:pt modelId="{29485F29-F16F-4864-BC80-11E83CF56EDB}" type="parTrans" cxnId="{AAA99BE9-9820-4C36-89EB-238BEE363B82}">
      <dgm:prSet/>
      <dgm:spPr/>
      <dgm:t>
        <a:bodyPr/>
        <a:lstStyle/>
        <a:p>
          <a:endParaRPr lang="hu-HU"/>
        </a:p>
      </dgm:t>
    </dgm:pt>
    <dgm:pt modelId="{3259A03A-4BD2-4BEA-A29B-4AEE6702F7F2}" type="sibTrans" cxnId="{AAA99BE9-9820-4C36-89EB-238BEE363B82}">
      <dgm:prSet/>
      <dgm:spPr/>
      <dgm:t>
        <a:bodyPr/>
        <a:lstStyle/>
        <a:p>
          <a:endParaRPr lang="hu-HU"/>
        </a:p>
      </dgm:t>
    </dgm:pt>
    <dgm:pt modelId="{B2BE36C4-C8A8-4FC1-BE3F-72B3A9B937BE}">
      <dgm:prSet phldrT="[Szöveg]" custT="1"/>
      <dgm:spPr/>
      <dgm:t>
        <a:bodyPr/>
        <a:lstStyle/>
        <a:p>
          <a:r>
            <a:rPr lang="hu-HU" sz="1200" b="1" dirty="0" smtClean="0"/>
            <a:t>Nem túl távoli kapcsolat</a:t>
          </a:r>
          <a:endParaRPr lang="hu-HU" sz="1200" dirty="0"/>
        </a:p>
      </dgm:t>
    </dgm:pt>
    <dgm:pt modelId="{14CE02C6-D9C5-4B00-A153-022799D0F051}" type="parTrans" cxnId="{128E0591-CB1C-4AEC-8C89-3F2FB67DE362}">
      <dgm:prSet/>
      <dgm:spPr/>
      <dgm:t>
        <a:bodyPr/>
        <a:lstStyle/>
        <a:p>
          <a:endParaRPr lang="hu-HU"/>
        </a:p>
      </dgm:t>
    </dgm:pt>
    <dgm:pt modelId="{1B47CD27-1580-4EBE-89E3-B0F287EE0759}" type="sibTrans" cxnId="{128E0591-CB1C-4AEC-8C89-3F2FB67DE362}">
      <dgm:prSet/>
      <dgm:spPr/>
      <dgm:t>
        <a:bodyPr/>
        <a:lstStyle/>
        <a:p>
          <a:endParaRPr lang="hu-HU"/>
        </a:p>
      </dgm:t>
    </dgm:pt>
    <dgm:pt modelId="{4947ED5F-B505-4CE9-AC63-C0777585FCAD}">
      <dgm:prSet custT="1"/>
      <dgm:spPr/>
      <dgm:t>
        <a:bodyPr/>
        <a:lstStyle/>
        <a:p>
          <a:r>
            <a:rPr lang="hu-HU" sz="1200" b="0" dirty="0" smtClean="0"/>
            <a:t>a </a:t>
          </a:r>
          <a:r>
            <a:rPr lang="hu-HU" sz="1200" b="1" dirty="0" smtClean="0"/>
            <a:t>tisztán belföldi tényállásokra nem alkalmazható </a:t>
          </a:r>
          <a:r>
            <a:rPr lang="hu-HU" sz="1200" b="0" dirty="0" smtClean="0"/>
            <a:t>a Szerződés</a:t>
          </a:r>
          <a:endParaRPr lang="hu-HU" sz="1200" dirty="0"/>
        </a:p>
      </dgm:t>
    </dgm:pt>
    <dgm:pt modelId="{871A7997-AF56-4F42-B5ED-A4674F79CA34}" type="parTrans" cxnId="{14376506-ECAB-414E-B95D-E0395FFC9416}">
      <dgm:prSet/>
      <dgm:spPr/>
      <dgm:t>
        <a:bodyPr/>
        <a:lstStyle/>
        <a:p>
          <a:endParaRPr lang="hu-HU"/>
        </a:p>
      </dgm:t>
    </dgm:pt>
    <dgm:pt modelId="{1C444081-CC29-4E7E-B708-0D50433CA0CA}" type="sibTrans" cxnId="{14376506-ECAB-414E-B95D-E0395FFC9416}">
      <dgm:prSet/>
      <dgm:spPr/>
      <dgm:t>
        <a:bodyPr/>
        <a:lstStyle/>
        <a:p>
          <a:endParaRPr lang="hu-HU"/>
        </a:p>
      </dgm:t>
    </dgm:pt>
    <dgm:pt modelId="{6C865538-349A-4292-9CE9-A5AEC6B30616}">
      <dgm:prSet custT="1"/>
      <dgm:spPr/>
      <dgm:t>
        <a:bodyPr/>
        <a:lstStyle/>
        <a:p>
          <a:r>
            <a:rPr lang="hu-HU" sz="1200" dirty="0" smtClean="0"/>
            <a:t>Azaz:</a:t>
          </a:r>
          <a:endParaRPr lang="hu-HU" sz="1200" dirty="0"/>
        </a:p>
      </dgm:t>
    </dgm:pt>
    <dgm:pt modelId="{614F68C9-9D0A-4D09-8BB6-172432FFA503}" type="parTrans" cxnId="{0E6E67E4-5C9C-4D29-9196-9F5786DE3E97}">
      <dgm:prSet/>
      <dgm:spPr/>
      <dgm:t>
        <a:bodyPr/>
        <a:lstStyle/>
        <a:p>
          <a:endParaRPr lang="hu-HU"/>
        </a:p>
      </dgm:t>
    </dgm:pt>
    <dgm:pt modelId="{998C0123-BC7B-41BC-8201-586BEB5DEF6B}" type="sibTrans" cxnId="{0E6E67E4-5C9C-4D29-9196-9F5786DE3E97}">
      <dgm:prSet/>
      <dgm:spPr/>
      <dgm:t>
        <a:bodyPr/>
        <a:lstStyle/>
        <a:p>
          <a:endParaRPr lang="hu-HU"/>
        </a:p>
      </dgm:t>
    </dgm:pt>
    <dgm:pt modelId="{85C5BA92-3BE8-4901-BAFE-E2EED3604D0E}">
      <dgm:prSet custT="1"/>
      <dgm:spPr/>
      <dgm:t>
        <a:bodyPr/>
        <a:lstStyle/>
        <a:p>
          <a:r>
            <a:rPr lang="hu-HU" sz="1200" b="0" dirty="0" smtClean="0"/>
            <a:t>Az igénybevevő megy a szolgáltatást nyújtóhoz</a:t>
          </a:r>
        </a:p>
      </dgm:t>
    </dgm:pt>
    <dgm:pt modelId="{9881BC14-6E0E-4CC9-ACE4-02A33B472D46}" type="parTrans" cxnId="{1FD58A1B-D5B8-4F23-85B2-EC4FE2F9D0DB}">
      <dgm:prSet/>
      <dgm:spPr/>
      <dgm:t>
        <a:bodyPr/>
        <a:lstStyle/>
        <a:p>
          <a:endParaRPr lang="hu-HU"/>
        </a:p>
      </dgm:t>
    </dgm:pt>
    <dgm:pt modelId="{34ED78CE-B5B3-4E5F-9205-DD305AE9C213}" type="sibTrans" cxnId="{1FD58A1B-D5B8-4F23-85B2-EC4FE2F9D0DB}">
      <dgm:prSet/>
      <dgm:spPr/>
      <dgm:t>
        <a:bodyPr/>
        <a:lstStyle/>
        <a:p>
          <a:endParaRPr lang="hu-HU"/>
        </a:p>
      </dgm:t>
    </dgm:pt>
    <dgm:pt modelId="{86401F00-7897-483B-9009-66DEE1824B3A}">
      <dgm:prSet custT="1"/>
      <dgm:spPr/>
      <dgm:t>
        <a:bodyPr/>
        <a:lstStyle/>
        <a:p>
          <a:r>
            <a:rPr lang="hu-HU" sz="1200" b="0" dirty="0" smtClean="0"/>
            <a:t>A szolgáltatás maga határon átívelő</a:t>
          </a:r>
        </a:p>
      </dgm:t>
    </dgm:pt>
    <dgm:pt modelId="{2C8FBE30-E36C-49EC-BDDD-32862C9923AA}" type="parTrans" cxnId="{678B49FF-11F7-4ECC-83FC-F2E5B40851F9}">
      <dgm:prSet/>
      <dgm:spPr/>
      <dgm:t>
        <a:bodyPr/>
        <a:lstStyle/>
        <a:p>
          <a:endParaRPr lang="hu-HU"/>
        </a:p>
      </dgm:t>
    </dgm:pt>
    <dgm:pt modelId="{E54011DD-D2FD-46FE-A25C-9554FC4DFD28}" type="sibTrans" cxnId="{678B49FF-11F7-4ECC-83FC-F2E5B40851F9}">
      <dgm:prSet/>
      <dgm:spPr/>
      <dgm:t>
        <a:bodyPr/>
        <a:lstStyle/>
        <a:p>
          <a:endParaRPr lang="hu-HU"/>
        </a:p>
      </dgm:t>
    </dgm:pt>
    <dgm:pt modelId="{72B5E19C-812F-48A7-A24E-9F8AA99BA09C}">
      <dgm:prSet custT="1"/>
      <dgm:spPr/>
      <dgm:t>
        <a:bodyPr/>
        <a:lstStyle/>
        <a:p>
          <a:r>
            <a:rPr lang="hu-HU" sz="1200" b="0" dirty="0" smtClean="0"/>
            <a:t>Mindkét fél másik tagállamba utazik</a:t>
          </a:r>
          <a:endParaRPr lang="en-US" sz="1200" b="0" dirty="0"/>
        </a:p>
      </dgm:t>
    </dgm:pt>
    <dgm:pt modelId="{55AABED4-AB46-4276-87AD-C6C97CB8F5C1}" type="parTrans" cxnId="{9FE992B1-8A00-46DF-B695-4C68734F8043}">
      <dgm:prSet/>
      <dgm:spPr/>
      <dgm:t>
        <a:bodyPr/>
        <a:lstStyle/>
        <a:p>
          <a:endParaRPr lang="hu-HU"/>
        </a:p>
      </dgm:t>
    </dgm:pt>
    <dgm:pt modelId="{CC986264-9DEA-4D0B-8A61-9AD18CB97EC4}" type="sibTrans" cxnId="{9FE992B1-8A00-46DF-B695-4C68734F8043}">
      <dgm:prSet/>
      <dgm:spPr/>
      <dgm:t>
        <a:bodyPr/>
        <a:lstStyle/>
        <a:p>
          <a:endParaRPr lang="hu-HU"/>
        </a:p>
      </dgm:t>
    </dgm:pt>
    <dgm:pt modelId="{31DA1EC9-1D90-4122-8533-DF5DF17602A2}">
      <dgm:prSet custT="1"/>
      <dgm:spPr/>
      <dgm:t>
        <a:bodyPr/>
        <a:lstStyle/>
        <a:p>
          <a:r>
            <a:rPr lang="hu-HU" sz="1200" b="0" dirty="0" smtClean="0"/>
            <a:t>A szolgáltatást nyújtó </a:t>
          </a:r>
          <a:r>
            <a:rPr lang="hu-HU" sz="1200" b="0" dirty="0" smtClean="0"/>
            <a:t>megy </a:t>
          </a:r>
          <a:r>
            <a:rPr lang="hu-HU" sz="1200" b="0" dirty="0" smtClean="0"/>
            <a:t>az igénybe vevőhöz</a:t>
          </a:r>
          <a:endParaRPr lang="hu-HU" sz="1200" dirty="0"/>
        </a:p>
      </dgm:t>
    </dgm:pt>
    <dgm:pt modelId="{747F1C9D-05D5-485A-886C-8A6555EDF74E}" type="parTrans" cxnId="{706224FF-8650-4CA4-845F-3DC1E2BE836B}">
      <dgm:prSet/>
      <dgm:spPr/>
      <dgm:t>
        <a:bodyPr/>
        <a:lstStyle/>
        <a:p>
          <a:endParaRPr lang="hu-HU"/>
        </a:p>
      </dgm:t>
    </dgm:pt>
    <dgm:pt modelId="{31515271-EBCB-49BA-AC29-B3DF32213656}" type="sibTrans" cxnId="{706224FF-8650-4CA4-845F-3DC1E2BE836B}">
      <dgm:prSet/>
      <dgm:spPr/>
      <dgm:t>
        <a:bodyPr/>
        <a:lstStyle/>
        <a:p>
          <a:endParaRPr lang="hu-HU"/>
        </a:p>
      </dgm:t>
    </dgm:pt>
    <dgm:pt modelId="{61F96B3A-325D-4510-98F7-2DC37A03FDFA}">
      <dgm:prSet custT="1"/>
      <dgm:spPr/>
      <dgm:t>
        <a:bodyPr/>
        <a:lstStyle/>
        <a:p>
          <a:r>
            <a:rPr lang="hu-HU" sz="1200" dirty="0" smtClean="0"/>
            <a:t>Lásd: </a:t>
          </a:r>
          <a:r>
            <a:rPr lang="hu-HU" sz="1200" dirty="0" err="1" smtClean="0"/>
            <a:t>Grogan</a:t>
          </a:r>
          <a:r>
            <a:rPr lang="hu-HU" sz="1200" dirty="0" smtClean="0"/>
            <a:t> ügy</a:t>
          </a:r>
          <a:endParaRPr lang="hu-HU" sz="1200" dirty="0"/>
        </a:p>
      </dgm:t>
    </dgm:pt>
    <dgm:pt modelId="{84F94EDC-6EC5-44CB-AC93-F571B9ACC338}" type="parTrans" cxnId="{28A88E43-2CC3-4E4F-A891-77822D5890A2}">
      <dgm:prSet/>
      <dgm:spPr/>
      <dgm:t>
        <a:bodyPr/>
        <a:lstStyle/>
        <a:p>
          <a:endParaRPr lang="hu-HU"/>
        </a:p>
      </dgm:t>
    </dgm:pt>
    <dgm:pt modelId="{566BE3BF-C93A-4F34-B36C-67D177E15ED9}" type="sibTrans" cxnId="{28A88E43-2CC3-4E4F-A891-77822D5890A2}">
      <dgm:prSet/>
      <dgm:spPr/>
      <dgm:t>
        <a:bodyPr/>
        <a:lstStyle/>
        <a:p>
          <a:endParaRPr lang="hu-HU"/>
        </a:p>
      </dgm:t>
    </dgm:pt>
    <dgm:pt modelId="{947904A0-EFA8-45A5-826E-7DB48C9E5DD7}">
      <dgm:prSet custT="1"/>
      <dgm:spPr/>
      <dgm:t>
        <a:bodyPr/>
        <a:lstStyle/>
        <a:p>
          <a:r>
            <a:rPr lang="hu-HU" sz="1200" dirty="0" smtClean="0"/>
            <a:t>„A díjazás  lényegi jellemzője abban áll, hogy az a kérdéses szolgáltatás gazdasági ellentételezését képezi.” </a:t>
          </a:r>
          <a:br>
            <a:rPr lang="hu-HU" sz="1200" dirty="0" smtClean="0"/>
          </a:br>
          <a:r>
            <a:rPr lang="hu-HU" sz="1200" dirty="0" smtClean="0"/>
            <a:t>(C-318/05. számú ügy) </a:t>
          </a:r>
          <a:endParaRPr lang="hu-HU" sz="1200" dirty="0"/>
        </a:p>
      </dgm:t>
    </dgm:pt>
    <dgm:pt modelId="{E4CCC440-C3A8-474B-8812-1636229E85DE}" type="parTrans" cxnId="{8DDE0C02-3EE6-4CA0-BF5C-EF76FD0096AA}">
      <dgm:prSet/>
      <dgm:spPr/>
      <dgm:t>
        <a:bodyPr/>
        <a:lstStyle/>
        <a:p>
          <a:endParaRPr lang="hu-HU"/>
        </a:p>
      </dgm:t>
    </dgm:pt>
    <dgm:pt modelId="{37E0DEC1-D2FA-4516-A050-152EE021C088}" type="sibTrans" cxnId="{8DDE0C02-3EE6-4CA0-BF5C-EF76FD0096AA}">
      <dgm:prSet/>
      <dgm:spPr/>
      <dgm:t>
        <a:bodyPr/>
        <a:lstStyle/>
        <a:p>
          <a:endParaRPr lang="hu-HU"/>
        </a:p>
      </dgm:t>
    </dgm:pt>
    <dgm:pt modelId="{E269EDB6-A0EE-4883-9608-7679F7ECDFE0}">
      <dgm:prSet custT="1"/>
      <dgm:spPr/>
      <dgm:t>
        <a:bodyPr/>
        <a:lstStyle/>
        <a:p>
          <a:r>
            <a:rPr lang="hu-HU" sz="1200" dirty="0" smtClean="0"/>
            <a:t>A letelepedés szabadságával ellentétben: </a:t>
          </a:r>
          <a:r>
            <a:rPr lang="hu-HU" sz="1200" b="1" dirty="0" smtClean="0"/>
            <a:t>eseti, rövid, átmeneti jellegű </a:t>
          </a:r>
          <a:r>
            <a:rPr lang="hu-HU" sz="1200" dirty="0" smtClean="0"/>
            <a:t/>
          </a:r>
          <a:br>
            <a:rPr lang="hu-HU" sz="1200" dirty="0" smtClean="0"/>
          </a:br>
          <a:r>
            <a:rPr lang="hu-HU" sz="1200" dirty="0" smtClean="0"/>
            <a:t>(C-55/94. számú ügy)</a:t>
          </a:r>
          <a:endParaRPr lang="hu-HU" sz="1200" dirty="0"/>
        </a:p>
      </dgm:t>
    </dgm:pt>
    <dgm:pt modelId="{D6ACFAC5-DE21-4D3F-B462-64542B10A93B}" type="parTrans" cxnId="{542AD38C-1DA3-4F67-9546-4B794C1F5FA7}">
      <dgm:prSet/>
      <dgm:spPr/>
      <dgm:t>
        <a:bodyPr/>
        <a:lstStyle/>
        <a:p>
          <a:endParaRPr lang="hu-HU"/>
        </a:p>
      </dgm:t>
    </dgm:pt>
    <dgm:pt modelId="{06E9EE39-E91D-475C-94D0-B67351A37EE7}" type="sibTrans" cxnId="{542AD38C-1DA3-4F67-9546-4B794C1F5FA7}">
      <dgm:prSet/>
      <dgm:spPr/>
      <dgm:t>
        <a:bodyPr/>
        <a:lstStyle/>
        <a:p>
          <a:endParaRPr lang="hu-HU"/>
        </a:p>
      </dgm:t>
    </dgm:pt>
    <dgm:pt modelId="{9512DBFF-692F-4984-8DCE-1F5AE3EE1A64}" type="pres">
      <dgm:prSet presAssocID="{1B187332-B32F-406A-9DB8-F019104F60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9B89276-A844-461A-915B-4823C6841BF7}" type="pres">
      <dgm:prSet presAssocID="{509C11FC-C43F-4FAD-A682-AAFDB7A0848F}" presName="parentLin" presStyleCnt="0"/>
      <dgm:spPr/>
    </dgm:pt>
    <dgm:pt modelId="{BA8CE5B9-E17C-431F-B686-301CA175C628}" type="pres">
      <dgm:prSet presAssocID="{509C11FC-C43F-4FAD-A682-AAFDB7A0848F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9BFA5976-A241-45E9-8E4D-9083E97AD6FD}" type="pres">
      <dgm:prSet presAssocID="{509C11FC-C43F-4FAD-A682-AAFDB7A084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456683-788C-4D54-974F-C5F30BF0F20B}" type="pres">
      <dgm:prSet presAssocID="{509C11FC-C43F-4FAD-A682-AAFDB7A0848F}" presName="negativeSpace" presStyleCnt="0"/>
      <dgm:spPr/>
    </dgm:pt>
    <dgm:pt modelId="{80CCE20F-FAB3-413B-B389-00A2A10AA129}" type="pres">
      <dgm:prSet presAssocID="{509C11FC-C43F-4FAD-A682-AAFDB7A0848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694E5D-1230-4077-9654-FAB24A8E2100}" type="pres">
      <dgm:prSet presAssocID="{5E0EF2D9-D6ED-4343-9FB3-31F924538F75}" presName="spaceBetweenRectangles" presStyleCnt="0"/>
      <dgm:spPr/>
    </dgm:pt>
    <dgm:pt modelId="{BD6D3574-0031-4B36-AD67-0E08EBA9D05B}" type="pres">
      <dgm:prSet presAssocID="{C1EB27C2-84C7-4578-87F1-01B4F0BCC4D0}" presName="parentLin" presStyleCnt="0"/>
      <dgm:spPr/>
    </dgm:pt>
    <dgm:pt modelId="{B06E6BFC-B93E-41A4-B963-372135F0FFBC}" type="pres">
      <dgm:prSet presAssocID="{C1EB27C2-84C7-4578-87F1-01B4F0BCC4D0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0F4782E4-DA37-4C59-B010-6FC585008C20}" type="pres">
      <dgm:prSet presAssocID="{C1EB27C2-84C7-4578-87F1-01B4F0BCC4D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C2504D-A2D5-485C-8326-A3CAE42592C3}" type="pres">
      <dgm:prSet presAssocID="{C1EB27C2-84C7-4578-87F1-01B4F0BCC4D0}" presName="negativeSpace" presStyleCnt="0"/>
      <dgm:spPr/>
    </dgm:pt>
    <dgm:pt modelId="{9F6E2401-FED2-495A-A887-0FF1C3F2D00F}" type="pres">
      <dgm:prSet presAssocID="{C1EB27C2-84C7-4578-87F1-01B4F0BCC4D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7472E0-EB50-4F32-99B6-4038FC92AAB8}" type="pres">
      <dgm:prSet presAssocID="{2AE18B91-D733-4C35-8F66-655BE2BDAB3B}" presName="spaceBetweenRectangles" presStyleCnt="0"/>
      <dgm:spPr/>
    </dgm:pt>
    <dgm:pt modelId="{99734FFD-7F17-4930-BB2E-035ACDF10198}" type="pres">
      <dgm:prSet presAssocID="{D642856E-409B-4DFB-A5EF-4975DFBEC65E}" presName="parentLin" presStyleCnt="0"/>
      <dgm:spPr/>
    </dgm:pt>
    <dgm:pt modelId="{CDEF50D7-F06F-4AC0-B441-32B6CAD64714}" type="pres">
      <dgm:prSet presAssocID="{D642856E-409B-4DFB-A5EF-4975DFBEC65E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617A06B4-B0D6-407B-BBDE-BB95CBB60204}" type="pres">
      <dgm:prSet presAssocID="{D642856E-409B-4DFB-A5EF-4975DFBEC65E}" presName="parentText" presStyleLbl="node1" presStyleIdx="2" presStyleCnt="4" custScaleX="100786" custScaleY="12412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FAF0C8-99D5-41B3-AE70-AED37AC03F83}" type="pres">
      <dgm:prSet presAssocID="{D642856E-409B-4DFB-A5EF-4975DFBEC65E}" presName="negativeSpace" presStyleCnt="0"/>
      <dgm:spPr/>
    </dgm:pt>
    <dgm:pt modelId="{E2A3A4CC-C0A1-455C-984F-EF4E094CEEBD}" type="pres">
      <dgm:prSet presAssocID="{D642856E-409B-4DFB-A5EF-4975DFBEC65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643D33-6E9B-4287-8F9E-3F1B96FFB11A}" type="pres">
      <dgm:prSet presAssocID="{3259A03A-4BD2-4BEA-A29B-4AEE6702F7F2}" presName="spaceBetweenRectangles" presStyleCnt="0"/>
      <dgm:spPr/>
    </dgm:pt>
    <dgm:pt modelId="{1E22902F-1EF7-491F-949C-2857FE7CD547}" type="pres">
      <dgm:prSet presAssocID="{B2BE36C4-C8A8-4FC1-BE3F-72B3A9B937BE}" presName="parentLin" presStyleCnt="0"/>
      <dgm:spPr/>
    </dgm:pt>
    <dgm:pt modelId="{21B17809-0276-494F-BA2A-C413862A6393}" type="pres">
      <dgm:prSet presAssocID="{B2BE36C4-C8A8-4FC1-BE3F-72B3A9B937BE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C2A4A18E-ED82-4694-8E12-6EA11BD7501D}" type="pres">
      <dgm:prSet presAssocID="{B2BE36C4-C8A8-4FC1-BE3F-72B3A9B937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C655A2-FA63-4F13-BE0C-9016BE68E45B}" type="pres">
      <dgm:prSet presAssocID="{B2BE36C4-C8A8-4FC1-BE3F-72B3A9B937BE}" presName="negativeSpace" presStyleCnt="0"/>
      <dgm:spPr/>
    </dgm:pt>
    <dgm:pt modelId="{09EB8F97-1CC7-48E3-8B2D-A24688DE3319}" type="pres">
      <dgm:prSet presAssocID="{B2BE36C4-C8A8-4FC1-BE3F-72B3A9B937B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8799750-3179-4200-BA24-F7CF5F8000EC}" type="presOf" srcId="{86401F00-7897-483B-9009-66DEE1824B3A}" destId="{80CCE20F-FAB3-413B-B389-00A2A10AA129}" srcOrd="0" destOrd="4" presId="urn:microsoft.com/office/officeart/2005/8/layout/list1"/>
    <dgm:cxn modelId="{06555005-C6C5-4F71-87AE-53560A9841A1}" type="presOf" srcId="{1B187332-B32F-406A-9DB8-F019104F6011}" destId="{9512DBFF-692F-4984-8DCE-1F5AE3EE1A64}" srcOrd="0" destOrd="0" presId="urn:microsoft.com/office/officeart/2005/8/layout/list1"/>
    <dgm:cxn modelId="{DF30333F-C11F-48F9-A1E4-C9734BC4F7A0}" type="presOf" srcId="{E269EDB6-A0EE-4883-9608-7679F7ECDFE0}" destId="{9F6E2401-FED2-495A-A887-0FF1C3F2D00F}" srcOrd="0" destOrd="0" presId="urn:microsoft.com/office/officeart/2005/8/layout/list1"/>
    <dgm:cxn modelId="{CAA5B80D-6A11-477D-9EDB-BD3802EC05FC}" type="presOf" srcId="{D642856E-409B-4DFB-A5EF-4975DFBEC65E}" destId="{617A06B4-B0D6-407B-BBDE-BB95CBB60204}" srcOrd="1" destOrd="0" presId="urn:microsoft.com/office/officeart/2005/8/layout/list1"/>
    <dgm:cxn modelId="{14376506-ECAB-414E-B95D-E0395FFC9416}" srcId="{509C11FC-C43F-4FAD-A682-AAFDB7A0848F}" destId="{4947ED5F-B505-4CE9-AC63-C0777585FCAD}" srcOrd="0" destOrd="0" parTransId="{871A7997-AF56-4F42-B5ED-A4674F79CA34}" sibTransId="{1C444081-CC29-4E7E-B708-0D50433CA0CA}"/>
    <dgm:cxn modelId="{518E96CD-68CD-4A99-898E-ED24298B3013}" type="presOf" srcId="{C1EB27C2-84C7-4578-87F1-01B4F0BCC4D0}" destId="{B06E6BFC-B93E-41A4-B963-372135F0FFBC}" srcOrd="0" destOrd="0" presId="urn:microsoft.com/office/officeart/2005/8/layout/list1"/>
    <dgm:cxn modelId="{AAA99BE9-9820-4C36-89EB-238BEE363B82}" srcId="{1B187332-B32F-406A-9DB8-F019104F6011}" destId="{D642856E-409B-4DFB-A5EF-4975DFBEC65E}" srcOrd="2" destOrd="0" parTransId="{29485F29-F16F-4864-BC80-11E83CF56EDB}" sibTransId="{3259A03A-4BD2-4BEA-A29B-4AEE6702F7F2}"/>
    <dgm:cxn modelId="{91844A42-6755-451E-ACFE-018F8C7239D2}" type="presOf" srcId="{D642856E-409B-4DFB-A5EF-4975DFBEC65E}" destId="{CDEF50D7-F06F-4AC0-B441-32B6CAD64714}" srcOrd="0" destOrd="0" presId="urn:microsoft.com/office/officeart/2005/8/layout/list1"/>
    <dgm:cxn modelId="{BDFD79A2-8D1F-454E-892E-D771C0E97543}" type="presOf" srcId="{4947ED5F-B505-4CE9-AC63-C0777585FCAD}" destId="{80CCE20F-FAB3-413B-B389-00A2A10AA129}" srcOrd="0" destOrd="0" presId="urn:microsoft.com/office/officeart/2005/8/layout/list1"/>
    <dgm:cxn modelId="{79256FB5-9761-4D45-8559-A67CB07929F2}" type="presOf" srcId="{31DA1EC9-1D90-4122-8533-DF5DF17602A2}" destId="{80CCE20F-FAB3-413B-B389-00A2A10AA129}" srcOrd="0" destOrd="2" presId="urn:microsoft.com/office/officeart/2005/8/layout/list1"/>
    <dgm:cxn modelId="{D5D9CCD7-056E-4FD0-ACC7-016FD413C7CB}" type="presOf" srcId="{61F96B3A-325D-4510-98F7-2DC37A03FDFA}" destId="{09EB8F97-1CC7-48E3-8B2D-A24688DE3319}" srcOrd="0" destOrd="0" presId="urn:microsoft.com/office/officeart/2005/8/layout/list1"/>
    <dgm:cxn modelId="{8959F5D6-E768-4DB0-ABB4-315342C1582D}" srcId="{1B187332-B32F-406A-9DB8-F019104F6011}" destId="{C1EB27C2-84C7-4578-87F1-01B4F0BCC4D0}" srcOrd="1" destOrd="0" parTransId="{ED61F13B-9BC4-4F5C-90C8-77934B802122}" sibTransId="{2AE18B91-D733-4C35-8F66-655BE2BDAB3B}"/>
    <dgm:cxn modelId="{706224FF-8650-4CA4-845F-3DC1E2BE836B}" srcId="{6C865538-349A-4292-9CE9-A5AEC6B30616}" destId="{31DA1EC9-1D90-4122-8533-DF5DF17602A2}" srcOrd="0" destOrd="0" parTransId="{747F1C9D-05D5-485A-886C-8A6555EDF74E}" sibTransId="{31515271-EBCB-49BA-AC29-B3DF32213656}"/>
    <dgm:cxn modelId="{9DBAB95D-0255-443B-B0F7-577F1A5ABC03}" srcId="{1B187332-B32F-406A-9DB8-F019104F6011}" destId="{509C11FC-C43F-4FAD-A682-AAFDB7A0848F}" srcOrd="0" destOrd="0" parTransId="{BC4A7980-307F-460F-886A-55C41479D090}" sibTransId="{5E0EF2D9-D6ED-4343-9FB3-31F924538F75}"/>
    <dgm:cxn modelId="{542AD38C-1DA3-4F67-9546-4B794C1F5FA7}" srcId="{C1EB27C2-84C7-4578-87F1-01B4F0BCC4D0}" destId="{E269EDB6-A0EE-4883-9608-7679F7ECDFE0}" srcOrd="0" destOrd="0" parTransId="{D6ACFAC5-DE21-4D3F-B462-64542B10A93B}" sibTransId="{06E9EE39-E91D-475C-94D0-B67351A37EE7}"/>
    <dgm:cxn modelId="{64E1EEEF-E07B-4D9D-A8A2-253596B26FBB}" type="presOf" srcId="{B2BE36C4-C8A8-4FC1-BE3F-72B3A9B937BE}" destId="{21B17809-0276-494F-BA2A-C413862A6393}" srcOrd="0" destOrd="0" presId="urn:microsoft.com/office/officeart/2005/8/layout/list1"/>
    <dgm:cxn modelId="{9FE992B1-8A00-46DF-B695-4C68734F8043}" srcId="{6C865538-349A-4292-9CE9-A5AEC6B30616}" destId="{72B5E19C-812F-48A7-A24E-9F8AA99BA09C}" srcOrd="3" destOrd="0" parTransId="{55AABED4-AB46-4276-87AD-C6C97CB8F5C1}" sibTransId="{CC986264-9DEA-4D0B-8A61-9AD18CB97EC4}"/>
    <dgm:cxn modelId="{128E0591-CB1C-4AEC-8C89-3F2FB67DE362}" srcId="{1B187332-B32F-406A-9DB8-F019104F6011}" destId="{B2BE36C4-C8A8-4FC1-BE3F-72B3A9B937BE}" srcOrd="3" destOrd="0" parTransId="{14CE02C6-D9C5-4B00-A153-022799D0F051}" sibTransId="{1B47CD27-1580-4EBE-89E3-B0F287EE0759}"/>
    <dgm:cxn modelId="{BB09846D-A26F-4EFB-8319-A121EE777E0D}" type="presOf" srcId="{509C11FC-C43F-4FAD-A682-AAFDB7A0848F}" destId="{BA8CE5B9-E17C-431F-B686-301CA175C628}" srcOrd="0" destOrd="0" presId="urn:microsoft.com/office/officeart/2005/8/layout/list1"/>
    <dgm:cxn modelId="{678B49FF-11F7-4ECC-83FC-F2E5B40851F9}" srcId="{6C865538-349A-4292-9CE9-A5AEC6B30616}" destId="{86401F00-7897-483B-9009-66DEE1824B3A}" srcOrd="2" destOrd="0" parTransId="{2C8FBE30-E36C-49EC-BDDD-32862C9923AA}" sibTransId="{E54011DD-D2FD-46FE-A25C-9554FC4DFD28}"/>
    <dgm:cxn modelId="{EF72DB29-BFC8-44C4-A278-0C3D78D55778}" type="presOf" srcId="{85C5BA92-3BE8-4901-BAFE-E2EED3604D0E}" destId="{80CCE20F-FAB3-413B-B389-00A2A10AA129}" srcOrd="0" destOrd="3" presId="urn:microsoft.com/office/officeart/2005/8/layout/list1"/>
    <dgm:cxn modelId="{1FD58A1B-D5B8-4F23-85B2-EC4FE2F9D0DB}" srcId="{6C865538-349A-4292-9CE9-A5AEC6B30616}" destId="{85C5BA92-3BE8-4901-BAFE-E2EED3604D0E}" srcOrd="1" destOrd="0" parTransId="{9881BC14-6E0E-4CC9-ACE4-02A33B472D46}" sibTransId="{34ED78CE-B5B3-4E5F-9205-DD305AE9C213}"/>
    <dgm:cxn modelId="{95F4D35D-8486-46CD-85D5-B810D60EA995}" type="presOf" srcId="{6C865538-349A-4292-9CE9-A5AEC6B30616}" destId="{80CCE20F-FAB3-413B-B389-00A2A10AA129}" srcOrd="0" destOrd="1" presId="urn:microsoft.com/office/officeart/2005/8/layout/list1"/>
    <dgm:cxn modelId="{09F386D2-1C29-4696-824C-8DB92F9B4E29}" type="presOf" srcId="{B2BE36C4-C8A8-4FC1-BE3F-72B3A9B937BE}" destId="{C2A4A18E-ED82-4694-8E12-6EA11BD7501D}" srcOrd="1" destOrd="0" presId="urn:microsoft.com/office/officeart/2005/8/layout/list1"/>
    <dgm:cxn modelId="{7EC5828E-519A-4F4F-B8CF-AB2B5ED58526}" type="presOf" srcId="{C1EB27C2-84C7-4578-87F1-01B4F0BCC4D0}" destId="{0F4782E4-DA37-4C59-B010-6FC585008C20}" srcOrd="1" destOrd="0" presId="urn:microsoft.com/office/officeart/2005/8/layout/list1"/>
    <dgm:cxn modelId="{8DDE0C02-3EE6-4CA0-BF5C-EF76FD0096AA}" srcId="{D642856E-409B-4DFB-A5EF-4975DFBEC65E}" destId="{947904A0-EFA8-45A5-826E-7DB48C9E5DD7}" srcOrd="0" destOrd="0" parTransId="{E4CCC440-C3A8-474B-8812-1636229E85DE}" sibTransId="{37E0DEC1-D2FA-4516-A050-152EE021C088}"/>
    <dgm:cxn modelId="{A76220D0-2629-4BFA-85E8-57D68DAA4D3A}" type="presOf" srcId="{509C11FC-C43F-4FAD-A682-AAFDB7A0848F}" destId="{9BFA5976-A241-45E9-8E4D-9083E97AD6FD}" srcOrd="1" destOrd="0" presId="urn:microsoft.com/office/officeart/2005/8/layout/list1"/>
    <dgm:cxn modelId="{0E6E67E4-5C9C-4D29-9196-9F5786DE3E97}" srcId="{509C11FC-C43F-4FAD-A682-AAFDB7A0848F}" destId="{6C865538-349A-4292-9CE9-A5AEC6B30616}" srcOrd="1" destOrd="0" parTransId="{614F68C9-9D0A-4D09-8BB6-172432FFA503}" sibTransId="{998C0123-BC7B-41BC-8201-586BEB5DEF6B}"/>
    <dgm:cxn modelId="{01D8B981-50A7-4388-AC2B-B3B773702CF4}" type="presOf" srcId="{72B5E19C-812F-48A7-A24E-9F8AA99BA09C}" destId="{80CCE20F-FAB3-413B-B389-00A2A10AA129}" srcOrd="0" destOrd="5" presId="urn:microsoft.com/office/officeart/2005/8/layout/list1"/>
    <dgm:cxn modelId="{AED70E50-C16D-4AE8-8995-B989FD511DCD}" type="presOf" srcId="{947904A0-EFA8-45A5-826E-7DB48C9E5DD7}" destId="{E2A3A4CC-C0A1-455C-984F-EF4E094CEEBD}" srcOrd="0" destOrd="0" presId="urn:microsoft.com/office/officeart/2005/8/layout/list1"/>
    <dgm:cxn modelId="{28A88E43-2CC3-4E4F-A891-77822D5890A2}" srcId="{B2BE36C4-C8A8-4FC1-BE3F-72B3A9B937BE}" destId="{61F96B3A-325D-4510-98F7-2DC37A03FDFA}" srcOrd="0" destOrd="0" parTransId="{84F94EDC-6EC5-44CB-AC93-F571B9ACC338}" sibTransId="{566BE3BF-C93A-4F34-B36C-67D177E15ED9}"/>
    <dgm:cxn modelId="{179E165B-AF22-4D66-86D5-1F10EA08275E}" type="presParOf" srcId="{9512DBFF-692F-4984-8DCE-1F5AE3EE1A64}" destId="{69B89276-A844-461A-915B-4823C6841BF7}" srcOrd="0" destOrd="0" presId="urn:microsoft.com/office/officeart/2005/8/layout/list1"/>
    <dgm:cxn modelId="{CD2148B9-9229-4E76-BC4B-A3B9566CCFAF}" type="presParOf" srcId="{69B89276-A844-461A-915B-4823C6841BF7}" destId="{BA8CE5B9-E17C-431F-B686-301CA175C628}" srcOrd="0" destOrd="0" presId="urn:microsoft.com/office/officeart/2005/8/layout/list1"/>
    <dgm:cxn modelId="{3A3D0F0F-E2A7-4367-9BA6-04336509BF1B}" type="presParOf" srcId="{69B89276-A844-461A-915B-4823C6841BF7}" destId="{9BFA5976-A241-45E9-8E4D-9083E97AD6FD}" srcOrd="1" destOrd="0" presId="urn:microsoft.com/office/officeart/2005/8/layout/list1"/>
    <dgm:cxn modelId="{0B4765A5-8D27-4345-82E7-07ACCD4FB581}" type="presParOf" srcId="{9512DBFF-692F-4984-8DCE-1F5AE3EE1A64}" destId="{1F456683-788C-4D54-974F-C5F30BF0F20B}" srcOrd="1" destOrd="0" presId="urn:microsoft.com/office/officeart/2005/8/layout/list1"/>
    <dgm:cxn modelId="{8F08A8E8-84AE-46DD-8362-C3105B2D5EFB}" type="presParOf" srcId="{9512DBFF-692F-4984-8DCE-1F5AE3EE1A64}" destId="{80CCE20F-FAB3-413B-B389-00A2A10AA129}" srcOrd="2" destOrd="0" presId="urn:microsoft.com/office/officeart/2005/8/layout/list1"/>
    <dgm:cxn modelId="{A53E7802-2CAF-436A-903B-B1DD378D951E}" type="presParOf" srcId="{9512DBFF-692F-4984-8DCE-1F5AE3EE1A64}" destId="{F2694E5D-1230-4077-9654-FAB24A8E2100}" srcOrd="3" destOrd="0" presId="urn:microsoft.com/office/officeart/2005/8/layout/list1"/>
    <dgm:cxn modelId="{F237A86A-EFD8-46CC-9670-E2A9AC19A79D}" type="presParOf" srcId="{9512DBFF-692F-4984-8DCE-1F5AE3EE1A64}" destId="{BD6D3574-0031-4B36-AD67-0E08EBA9D05B}" srcOrd="4" destOrd="0" presId="urn:microsoft.com/office/officeart/2005/8/layout/list1"/>
    <dgm:cxn modelId="{2FC35BEF-EBA4-42A8-8F10-D6213EE44E58}" type="presParOf" srcId="{BD6D3574-0031-4B36-AD67-0E08EBA9D05B}" destId="{B06E6BFC-B93E-41A4-B963-372135F0FFBC}" srcOrd="0" destOrd="0" presId="urn:microsoft.com/office/officeart/2005/8/layout/list1"/>
    <dgm:cxn modelId="{CBDA2853-0AF8-4D6D-AA37-5B73D53819D6}" type="presParOf" srcId="{BD6D3574-0031-4B36-AD67-0E08EBA9D05B}" destId="{0F4782E4-DA37-4C59-B010-6FC585008C20}" srcOrd="1" destOrd="0" presId="urn:microsoft.com/office/officeart/2005/8/layout/list1"/>
    <dgm:cxn modelId="{7EA26231-4E2C-4B14-BFBF-DB9C3737B5AA}" type="presParOf" srcId="{9512DBFF-692F-4984-8DCE-1F5AE3EE1A64}" destId="{59C2504D-A2D5-485C-8326-A3CAE42592C3}" srcOrd="5" destOrd="0" presId="urn:microsoft.com/office/officeart/2005/8/layout/list1"/>
    <dgm:cxn modelId="{81B58139-8C99-4771-AF08-013E9E0224D2}" type="presParOf" srcId="{9512DBFF-692F-4984-8DCE-1F5AE3EE1A64}" destId="{9F6E2401-FED2-495A-A887-0FF1C3F2D00F}" srcOrd="6" destOrd="0" presId="urn:microsoft.com/office/officeart/2005/8/layout/list1"/>
    <dgm:cxn modelId="{65E3972B-C55D-458F-AF6D-7E70EDE265A1}" type="presParOf" srcId="{9512DBFF-692F-4984-8DCE-1F5AE3EE1A64}" destId="{877472E0-EB50-4F32-99B6-4038FC92AAB8}" srcOrd="7" destOrd="0" presId="urn:microsoft.com/office/officeart/2005/8/layout/list1"/>
    <dgm:cxn modelId="{FE6DDAA6-5715-473D-A778-A9B2DB207F2F}" type="presParOf" srcId="{9512DBFF-692F-4984-8DCE-1F5AE3EE1A64}" destId="{99734FFD-7F17-4930-BB2E-035ACDF10198}" srcOrd="8" destOrd="0" presId="urn:microsoft.com/office/officeart/2005/8/layout/list1"/>
    <dgm:cxn modelId="{60DCE9D6-0A4E-447D-9216-4A8C3600EC5E}" type="presParOf" srcId="{99734FFD-7F17-4930-BB2E-035ACDF10198}" destId="{CDEF50D7-F06F-4AC0-B441-32B6CAD64714}" srcOrd="0" destOrd="0" presId="urn:microsoft.com/office/officeart/2005/8/layout/list1"/>
    <dgm:cxn modelId="{4D23B185-D360-46D3-BFCF-553D6564BF19}" type="presParOf" srcId="{99734FFD-7F17-4930-BB2E-035ACDF10198}" destId="{617A06B4-B0D6-407B-BBDE-BB95CBB60204}" srcOrd="1" destOrd="0" presId="urn:microsoft.com/office/officeart/2005/8/layout/list1"/>
    <dgm:cxn modelId="{85132C50-A5D7-43B1-8ED1-A1E5C424891B}" type="presParOf" srcId="{9512DBFF-692F-4984-8DCE-1F5AE3EE1A64}" destId="{24FAF0C8-99D5-41B3-AE70-AED37AC03F83}" srcOrd="9" destOrd="0" presId="urn:microsoft.com/office/officeart/2005/8/layout/list1"/>
    <dgm:cxn modelId="{2642BBD5-CA69-491C-B786-2507BE02B4FA}" type="presParOf" srcId="{9512DBFF-692F-4984-8DCE-1F5AE3EE1A64}" destId="{E2A3A4CC-C0A1-455C-984F-EF4E094CEEBD}" srcOrd="10" destOrd="0" presId="urn:microsoft.com/office/officeart/2005/8/layout/list1"/>
    <dgm:cxn modelId="{6CDECEC8-5305-4EA5-B37E-56A85D3C075B}" type="presParOf" srcId="{9512DBFF-692F-4984-8DCE-1F5AE3EE1A64}" destId="{F0643D33-6E9B-4287-8F9E-3F1B96FFB11A}" srcOrd="11" destOrd="0" presId="urn:microsoft.com/office/officeart/2005/8/layout/list1"/>
    <dgm:cxn modelId="{7A5B071C-61F2-4466-AD33-9D1F5305659F}" type="presParOf" srcId="{9512DBFF-692F-4984-8DCE-1F5AE3EE1A64}" destId="{1E22902F-1EF7-491F-949C-2857FE7CD547}" srcOrd="12" destOrd="0" presId="urn:microsoft.com/office/officeart/2005/8/layout/list1"/>
    <dgm:cxn modelId="{2788E215-DC4B-4951-87A9-0D41E09CD1B8}" type="presParOf" srcId="{1E22902F-1EF7-491F-949C-2857FE7CD547}" destId="{21B17809-0276-494F-BA2A-C413862A6393}" srcOrd="0" destOrd="0" presId="urn:microsoft.com/office/officeart/2005/8/layout/list1"/>
    <dgm:cxn modelId="{2F529683-7E59-4FAF-BFDE-B6C0CE373732}" type="presParOf" srcId="{1E22902F-1EF7-491F-949C-2857FE7CD547}" destId="{C2A4A18E-ED82-4694-8E12-6EA11BD7501D}" srcOrd="1" destOrd="0" presId="urn:microsoft.com/office/officeart/2005/8/layout/list1"/>
    <dgm:cxn modelId="{B034FBBB-9A66-4F27-955B-D690BEFB669C}" type="presParOf" srcId="{9512DBFF-692F-4984-8DCE-1F5AE3EE1A64}" destId="{FCC655A2-FA63-4F13-BE0C-9016BE68E45B}" srcOrd="13" destOrd="0" presId="urn:microsoft.com/office/officeart/2005/8/layout/list1"/>
    <dgm:cxn modelId="{F87634F4-372B-4544-8DFD-1D8A20317516}" type="presParOf" srcId="{9512DBFF-692F-4984-8DCE-1F5AE3EE1A64}" destId="{09EB8F97-1CC7-48E3-8B2D-A24688DE33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9C1DC6-1E82-4253-985A-8A0C95CFB023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/>
      <dgm:spPr/>
    </dgm:pt>
    <dgm:pt modelId="{2D8F0F08-E2E0-4689-88E0-E95238C2834D}">
      <dgm:prSet phldrT="[Szöveg]" phldr="1"/>
      <dgm:spPr/>
      <dgm:t>
        <a:bodyPr/>
        <a:lstStyle/>
        <a:p>
          <a:endParaRPr lang="hu-HU" dirty="0"/>
        </a:p>
      </dgm:t>
    </dgm:pt>
    <dgm:pt modelId="{98C150CE-244B-4932-B30D-E9F73FAA067A}" type="parTrans" cxnId="{319E00A8-2125-4167-BFC5-6C4BE2752B1A}">
      <dgm:prSet/>
      <dgm:spPr/>
      <dgm:t>
        <a:bodyPr/>
        <a:lstStyle/>
        <a:p>
          <a:endParaRPr lang="hu-HU"/>
        </a:p>
      </dgm:t>
    </dgm:pt>
    <dgm:pt modelId="{0A74F09F-11F2-4196-9C53-D5CA3EBB3927}" type="sibTrans" cxnId="{319E00A8-2125-4167-BFC5-6C4BE2752B1A}">
      <dgm:prSet/>
      <dgm:spPr/>
      <dgm:t>
        <a:bodyPr/>
        <a:lstStyle/>
        <a:p>
          <a:endParaRPr lang="hu-HU"/>
        </a:p>
      </dgm:t>
    </dgm:pt>
    <dgm:pt modelId="{CDB043FE-9F54-4956-B765-1D2A148445EC}" type="pres">
      <dgm:prSet presAssocID="{849C1DC6-1E82-4253-985A-8A0C95CFB023}" presName="Name0" presStyleCnt="0">
        <dgm:presLayoutVars>
          <dgm:dir/>
        </dgm:presLayoutVars>
      </dgm:prSet>
      <dgm:spPr/>
    </dgm:pt>
    <dgm:pt modelId="{4C515F80-0BA4-430F-B80A-3014F38D7D7A}" type="pres">
      <dgm:prSet presAssocID="{2D8F0F08-E2E0-4689-88E0-E95238C2834D}" presName="composite" presStyleCnt="0"/>
      <dgm:spPr/>
    </dgm:pt>
    <dgm:pt modelId="{F355C823-5FF0-42E6-8F6F-AB3F142AC250}" type="pres">
      <dgm:prSet presAssocID="{2D8F0F08-E2E0-4689-88E0-E95238C2834D}" presName="Image" presStyleLbl="alignNode1" presStyleIdx="0" presStyleCnt="1" custLinFactNeighborX="-105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88F4AF0A-C375-4971-A199-B5E8A7E91184}" type="pres">
      <dgm:prSet presAssocID="{2D8F0F08-E2E0-4689-88E0-E95238C2834D}" presName="Paren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19E00A8-2125-4167-BFC5-6C4BE2752B1A}" srcId="{849C1DC6-1E82-4253-985A-8A0C95CFB023}" destId="{2D8F0F08-E2E0-4689-88E0-E95238C2834D}" srcOrd="0" destOrd="0" parTransId="{98C150CE-244B-4932-B30D-E9F73FAA067A}" sibTransId="{0A74F09F-11F2-4196-9C53-D5CA3EBB3927}"/>
    <dgm:cxn modelId="{08D6CE9B-9FC5-425D-BB20-D2C3A2B30238}" type="presOf" srcId="{2D8F0F08-E2E0-4689-88E0-E95238C2834D}" destId="{88F4AF0A-C375-4971-A199-B5E8A7E91184}" srcOrd="0" destOrd="0" presId="urn:microsoft.com/office/officeart/2008/layout/PictureAccentBlocks"/>
    <dgm:cxn modelId="{9D8335DD-48CB-49D9-8E8E-CC5AED694E77}" type="presOf" srcId="{849C1DC6-1E82-4253-985A-8A0C95CFB023}" destId="{CDB043FE-9F54-4956-B765-1D2A148445EC}" srcOrd="0" destOrd="0" presId="urn:microsoft.com/office/officeart/2008/layout/PictureAccentBlocks"/>
    <dgm:cxn modelId="{91823B36-5B6A-4A7E-9555-8197C46325B8}" type="presParOf" srcId="{CDB043FE-9F54-4956-B765-1D2A148445EC}" destId="{4C515F80-0BA4-430F-B80A-3014F38D7D7A}" srcOrd="0" destOrd="0" presId="urn:microsoft.com/office/officeart/2008/layout/PictureAccentBlocks"/>
    <dgm:cxn modelId="{68099635-34E6-431A-ABB4-F8D1DA241D8B}" type="presParOf" srcId="{4C515F80-0BA4-430F-B80A-3014F38D7D7A}" destId="{F355C823-5FF0-42E6-8F6F-AB3F142AC250}" srcOrd="0" destOrd="0" presId="urn:microsoft.com/office/officeart/2008/layout/PictureAccentBlocks"/>
    <dgm:cxn modelId="{228C0B9F-82EB-47B0-8FB1-E837674AC729}" type="presParOf" srcId="{4C515F80-0BA4-430F-B80A-3014F38D7D7A}" destId="{88F4AF0A-C375-4971-A199-B5E8A7E91184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9C1DC6-1E82-4253-985A-8A0C95CFB023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/>
      <dgm:spPr/>
    </dgm:pt>
    <dgm:pt modelId="{2D8F0F08-E2E0-4689-88E0-E95238C2834D}">
      <dgm:prSet phldrT="[Szöveg]" phldr="1"/>
      <dgm:spPr/>
      <dgm:t>
        <a:bodyPr/>
        <a:lstStyle/>
        <a:p>
          <a:endParaRPr lang="hu-HU" dirty="0"/>
        </a:p>
      </dgm:t>
    </dgm:pt>
    <dgm:pt modelId="{98C150CE-244B-4932-B30D-E9F73FAA067A}" type="parTrans" cxnId="{319E00A8-2125-4167-BFC5-6C4BE2752B1A}">
      <dgm:prSet/>
      <dgm:spPr/>
      <dgm:t>
        <a:bodyPr/>
        <a:lstStyle/>
        <a:p>
          <a:endParaRPr lang="hu-HU"/>
        </a:p>
      </dgm:t>
    </dgm:pt>
    <dgm:pt modelId="{0A74F09F-11F2-4196-9C53-D5CA3EBB3927}" type="sibTrans" cxnId="{319E00A8-2125-4167-BFC5-6C4BE2752B1A}">
      <dgm:prSet/>
      <dgm:spPr/>
      <dgm:t>
        <a:bodyPr/>
        <a:lstStyle/>
        <a:p>
          <a:endParaRPr lang="hu-HU"/>
        </a:p>
      </dgm:t>
    </dgm:pt>
    <dgm:pt modelId="{CDB043FE-9F54-4956-B765-1D2A148445EC}" type="pres">
      <dgm:prSet presAssocID="{849C1DC6-1E82-4253-985A-8A0C95CFB023}" presName="Name0" presStyleCnt="0">
        <dgm:presLayoutVars>
          <dgm:dir/>
        </dgm:presLayoutVars>
      </dgm:prSet>
      <dgm:spPr/>
    </dgm:pt>
    <dgm:pt modelId="{4C515F80-0BA4-430F-B80A-3014F38D7D7A}" type="pres">
      <dgm:prSet presAssocID="{2D8F0F08-E2E0-4689-88E0-E95238C2834D}" presName="composite" presStyleCnt="0"/>
      <dgm:spPr/>
    </dgm:pt>
    <dgm:pt modelId="{F355C823-5FF0-42E6-8F6F-AB3F142AC250}" type="pres">
      <dgm:prSet presAssocID="{2D8F0F08-E2E0-4689-88E0-E95238C2834D}" presName="Image" presStyleLbl="alignNode1" presStyleIdx="0" presStyleCnt="1" custLinFactNeighborX="-105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88F4AF0A-C375-4971-A199-B5E8A7E91184}" type="pres">
      <dgm:prSet presAssocID="{2D8F0F08-E2E0-4689-88E0-E95238C2834D}" presName="Paren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19E00A8-2125-4167-BFC5-6C4BE2752B1A}" srcId="{849C1DC6-1E82-4253-985A-8A0C95CFB023}" destId="{2D8F0F08-E2E0-4689-88E0-E95238C2834D}" srcOrd="0" destOrd="0" parTransId="{98C150CE-244B-4932-B30D-E9F73FAA067A}" sibTransId="{0A74F09F-11F2-4196-9C53-D5CA3EBB3927}"/>
    <dgm:cxn modelId="{C49D2293-C540-4D4C-9BCB-E7DCDB6BE845}" type="presOf" srcId="{849C1DC6-1E82-4253-985A-8A0C95CFB023}" destId="{CDB043FE-9F54-4956-B765-1D2A148445EC}" srcOrd="0" destOrd="0" presId="urn:microsoft.com/office/officeart/2008/layout/PictureAccentBlocks"/>
    <dgm:cxn modelId="{A5CF835B-CE1D-4750-AAE7-E22CC7CB74B7}" type="presOf" srcId="{2D8F0F08-E2E0-4689-88E0-E95238C2834D}" destId="{88F4AF0A-C375-4971-A199-B5E8A7E91184}" srcOrd="0" destOrd="0" presId="urn:microsoft.com/office/officeart/2008/layout/PictureAccentBlocks"/>
    <dgm:cxn modelId="{8276581B-40E7-4221-AB13-2C8C37F5BDD6}" type="presParOf" srcId="{CDB043FE-9F54-4956-B765-1D2A148445EC}" destId="{4C515F80-0BA4-430F-B80A-3014F38D7D7A}" srcOrd="0" destOrd="0" presId="urn:microsoft.com/office/officeart/2008/layout/PictureAccentBlocks"/>
    <dgm:cxn modelId="{81D8F272-CEE6-4F41-91CE-294D93EFBF83}" type="presParOf" srcId="{4C515F80-0BA4-430F-B80A-3014F38D7D7A}" destId="{F355C823-5FF0-42E6-8F6F-AB3F142AC250}" srcOrd="0" destOrd="0" presId="urn:microsoft.com/office/officeart/2008/layout/PictureAccentBlocks"/>
    <dgm:cxn modelId="{5365C09A-643D-40BB-8D12-56D5BEBCAE96}" type="presParOf" srcId="{4C515F80-0BA4-430F-B80A-3014F38D7D7A}" destId="{88F4AF0A-C375-4971-A199-B5E8A7E91184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BF4EAC-5FC1-4524-B2BF-78F8E001F1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40977-55D4-46E5-8E87-F21489A26504}">
      <dgm:prSet/>
      <dgm:spPr/>
      <dgm:t>
        <a:bodyPr/>
        <a:lstStyle/>
        <a:p>
          <a:pPr algn="just"/>
          <a:r>
            <a:rPr lang="hu-HU" dirty="0" smtClean="0"/>
            <a:t>Mi a különbség az áruk és a szolgáltatások között?</a:t>
          </a:r>
          <a:endParaRPr lang="en-US" dirty="0"/>
        </a:p>
      </dgm:t>
    </dgm:pt>
    <dgm:pt modelId="{D03FEE6A-8701-4C70-8575-B4575DE117E5}" type="parTrans" cxnId="{8F1ED5E4-1B26-40A6-8CCD-803843E8E303}">
      <dgm:prSet/>
      <dgm:spPr/>
      <dgm:t>
        <a:bodyPr/>
        <a:lstStyle/>
        <a:p>
          <a:endParaRPr lang="en-US"/>
        </a:p>
      </dgm:t>
    </dgm:pt>
    <dgm:pt modelId="{1F82D66E-355F-4D8A-B2D2-952FBA0A5436}" type="sibTrans" cxnId="{8F1ED5E4-1B26-40A6-8CCD-803843E8E303}">
      <dgm:prSet/>
      <dgm:spPr/>
      <dgm:t>
        <a:bodyPr/>
        <a:lstStyle/>
        <a:p>
          <a:endParaRPr lang="en-US"/>
        </a:p>
      </dgm:t>
    </dgm:pt>
    <dgm:pt modelId="{1F12B44B-A2F9-4522-BAE8-D929D2E7A960}">
      <dgm:prSet/>
      <dgm:spPr/>
      <dgm:t>
        <a:bodyPr/>
        <a:lstStyle/>
        <a:p>
          <a:pPr algn="just"/>
          <a:r>
            <a:rPr lang="hu-HU" dirty="0" smtClean="0"/>
            <a:t>Hogyan lehet elhatárolni a szolgáltatásnyújtást a letelepedés szabadságától? </a:t>
          </a:r>
          <a:endParaRPr lang="en-US" dirty="0"/>
        </a:p>
      </dgm:t>
    </dgm:pt>
    <dgm:pt modelId="{ABBD7D11-4515-4290-B9D2-A3CCAFE41C17}" type="parTrans" cxnId="{1E4206C2-FC71-4EAC-9524-B0F21BDC6DDA}">
      <dgm:prSet/>
      <dgm:spPr/>
      <dgm:t>
        <a:bodyPr/>
        <a:lstStyle/>
        <a:p>
          <a:endParaRPr lang="en-US"/>
        </a:p>
      </dgm:t>
    </dgm:pt>
    <dgm:pt modelId="{3557745E-FE43-4ADF-8DAC-AE6E42AB57FF}" type="sibTrans" cxnId="{1E4206C2-FC71-4EAC-9524-B0F21BDC6DDA}">
      <dgm:prSet/>
      <dgm:spPr/>
      <dgm:t>
        <a:bodyPr/>
        <a:lstStyle/>
        <a:p>
          <a:endParaRPr lang="en-US"/>
        </a:p>
      </dgm:t>
    </dgm:pt>
    <dgm:pt modelId="{2F80A45C-E339-4A3C-A3F1-BFE5380BADBC}">
      <dgm:prSet/>
      <dgm:spPr/>
      <dgm:t>
        <a:bodyPr/>
        <a:lstStyle/>
        <a:p>
          <a:pPr algn="just"/>
          <a:r>
            <a:rPr lang="hu-HU" dirty="0" smtClean="0"/>
            <a:t>Melyek azok a fogalmi elemek, amelyek megléte nélkül nem alkalmazhatóak az </a:t>
          </a:r>
          <a:r>
            <a:rPr lang="hu-HU" dirty="0" err="1" smtClean="0"/>
            <a:t>EUMSz</a:t>
          </a:r>
          <a:r>
            <a:rPr lang="hu-HU" dirty="0" smtClean="0"/>
            <a:t> vonatkozó rendelkezései?</a:t>
          </a:r>
          <a:endParaRPr lang="en-US" dirty="0"/>
        </a:p>
      </dgm:t>
    </dgm:pt>
    <dgm:pt modelId="{BC2541F6-2E6A-4E4E-B45F-A02BC80F270E}" type="parTrans" cxnId="{CAFCA072-00D7-4F3F-81A4-C25D64D2DDAA}">
      <dgm:prSet/>
      <dgm:spPr/>
      <dgm:t>
        <a:bodyPr/>
        <a:lstStyle/>
        <a:p>
          <a:endParaRPr lang="en-US"/>
        </a:p>
      </dgm:t>
    </dgm:pt>
    <dgm:pt modelId="{03939A33-C9EE-4347-926B-96A2699A5B92}" type="sibTrans" cxnId="{CAFCA072-00D7-4F3F-81A4-C25D64D2DDAA}">
      <dgm:prSet/>
      <dgm:spPr/>
      <dgm:t>
        <a:bodyPr/>
        <a:lstStyle/>
        <a:p>
          <a:endParaRPr lang="en-US"/>
        </a:p>
      </dgm:t>
    </dgm:pt>
    <dgm:pt modelId="{97FE1B02-1E44-F34D-A272-0C7E25EF0E1C}" type="pres">
      <dgm:prSet presAssocID="{4FBF4EAC-5FC1-4524-B2BF-78F8E001F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A940DB-A178-E746-A68B-038787B45A80}" type="pres">
      <dgm:prSet presAssocID="{B5040977-55D4-46E5-8E87-F21489A265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5F1C26-BBB8-C549-9ECB-FA1426416019}" type="pres">
      <dgm:prSet presAssocID="{1F82D66E-355F-4D8A-B2D2-952FBA0A5436}" presName="spacer" presStyleCnt="0"/>
      <dgm:spPr/>
    </dgm:pt>
    <dgm:pt modelId="{C222E561-BAF2-9D4B-96E4-21A06FF31DDF}" type="pres">
      <dgm:prSet presAssocID="{1F12B44B-A2F9-4522-BAE8-D929D2E7A9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809971-DF76-3E44-ADB2-874630F69990}" type="pres">
      <dgm:prSet presAssocID="{3557745E-FE43-4ADF-8DAC-AE6E42AB57FF}" presName="spacer" presStyleCnt="0"/>
      <dgm:spPr/>
    </dgm:pt>
    <dgm:pt modelId="{13488769-6929-B547-B41A-8EBFB335D47A}" type="pres">
      <dgm:prSet presAssocID="{2F80A45C-E339-4A3C-A3F1-BFE5380BADBC}" presName="parentText" presStyleLbl="node1" presStyleIdx="2" presStyleCnt="3" custLinFactNeighborX="-27826" custLinFactNeighborY="953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A967E80-5880-47B9-A79C-56EC0D388DB3}" type="presOf" srcId="{B5040977-55D4-46E5-8E87-F21489A26504}" destId="{DEA940DB-A178-E746-A68B-038787B45A80}" srcOrd="0" destOrd="0" presId="urn:microsoft.com/office/officeart/2005/8/layout/vList2"/>
    <dgm:cxn modelId="{1E4206C2-FC71-4EAC-9524-B0F21BDC6DDA}" srcId="{4FBF4EAC-5FC1-4524-B2BF-78F8E001F146}" destId="{1F12B44B-A2F9-4522-BAE8-D929D2E7A960}" srcOrd="1" destOrd="0" parTransId="{ABBD7D11-4515-4290-B9D2-A3CCAFE41C17}" sibTransId="{3557745E-FE43-4ADF-8DAC-AE6E42AB57FF}"/>
    <dgm:cxn modelId="{8F1ED5E4-1B26-40A6-8CCD-803843E8E303}" srcId="{4FBF4EAC-5FC1-4524-B2BF-78F8E001F146}" destId="{B5040977-55D4-46E5-8E87-F21489A26504}" srcOrd="0" destOrd="0" parTransId="{D03FEE6A-8701-4C70-8575-B4575DE117E5}" sibTransId="{1F82D66E-355F-4D8A-B2D2-952FBA0A5436}"/>
    <dgm:cxn modelId="{EF35E2F4-7359-423B-B41F-E0BEEF703FC5}" type="presOf" srcId="{1F12B44B-A2F9-4522-BAE8-D929D2E7A960}" destId="{C222E561-BAF2-9D4B-96E4-21A06FF31DDF}" srcOrd="0" destOrd="0" presId="urn:microsoft.com/office/officeart/2005/8/layout/vList2"/>
    <dgm:cxn modelId="{CAFCA072-00D7-4F3F-81A4-C25D64D2DDAA}" srcId="{4FBF4EAC-5FC1-4524-B2BF-78F8E001F146}" destId="{2F80A45C-E339-4A3C-A3F1-BFE5380BADBC}" srcOrd="2" destOrd="0" parTransId="{BC2541F6-2E6A-4E4E-B45F-A02BC80F270E}" sibTransId="{03939A33-C9EE-4347-926B-96A2699A5B92}"/>
    <dgm:cxn modelId="{5BA81874-45F7-46F6-BEFE-A5324D1D2BB6}" type="presOf" srcId="{4FBF4EAC-5FC1-4524-B2BF-78F8E001F146}" destId="{97FE1B02-1E44-F34D-A272-0C7E25EF0E1C}" srcOrd="0" destOrd="0" presId="urn:microsoft.com/office/officeart/2005/8/layout/vList2"/>
    <dgm:cxn modelId="{862AE0B4-F85A-4697-90CC-67852EC2D101}" type="presOf" srcId="{2F80A45C-E339-4A3C-A3F1-BFE5380BADBC}" destId="{13488769-6929-B547-B41A-8EBFB335D47A}" srcOrd="0" destOrd="0" presId="urn:microsoft.com/office/officeart/2005/8/layout/vList2"/>
    <dgm:cxn modelId="{5C8D6479-5283-474C-A47C-49CBCD1BE4FC}" type="presParOf" srcId="{97FE1B02-1E44-F34D-A272-0C7E25EF0E1C}" destId="{DEA940DB-A178-E746-A68B-038787B45A80}" srcOrd="0" destOrd="0" presId="urn:microsoft.com/office/officeart/2005/8/layout/vList2"/>
    <dgm:cxn modelId="{7EF2EED1-8915-4A74-87DF-EAB2838B11BA}" type="presParOf" srcId="{97FE1B02-1E44-F34D-A272-0C7E25EF0E1C}" destId="{675F1C26-BBB8-C549-9ECB-FA1426416019}" srcOrd="1" destOrd="0" presId="urn:microsoft.com/office/officeart/2005/8/layout/vList2"/>
    <dgm:cxn modelId="{A30FCA4F-FBEE-47B1-9548-A488BB1AFC3A}" type="presParOf" srcId="{97FE1B02-1E44-F34D-A272-0C7E25EF0E1C}" destId="{C222E561-BAF2-9D4B-96E4-21A06FF31DDF}" srcOrd="2" destOrd="0" presId="urn:microsoft.com/office/officeart/2005/8/layout/vList2"/>
    <dgm:cxn modelId="{CDA42E40-3314-4903-B4B3-128EEC616678}" type="presParOf" srcId="{97FE1B02-1E44-F34D-A272-0C7E25EF0E1C}" destId="{9B809971-DF76-3E44-ADB2-874630F69990}" srcOrd="3" destOrd="0" presId="urn:microsoft.com/office/officeart/2005/8/layout/vList2"/>
    <dgm:cxn modelId="{C997B667-5CEC-49FC-A704-3D533ED2245F}" type="presParOf" srcId="{97FE1B02-1E44-F34D-A272-0C7E25EF0E1C}" destId="{13488769-6929-B547-B41A-8EBFB335D4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BF4EAC-5FC1-4524-B2BF-78F8E001F1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40977-55D4-46E5-8E87-F21489A26504}">
      <dgm:prSet custT="1"/>
      <dgm:spPr/>
      <dgm:t>
        <a:bodyPr/>
        <a:lstStyle/>
        <a:p>
          <a:pPr algn="just"/>
          <a:r>
            <a:rPr lang="hu-HU" sz="1400" dirty="0" smtClean="0"/>
            <a:t>Az </a:t>
          </a:r>
          <a:r>
            <a:rPr lang="hu-HU" sz="1400" dirty="0" err="1" smtClean="0"/>
            <a:t>EUMSz</a:t>
          </a:r>
          <a:r>
            <a:rPr lang="hu-HU" sz="1400" dirty="0" smtClean="0"/>
            <a:t> nem határozza meg kifejezetten a szolgáltatásnyújtásra vonatkozóan azokat az eseteket, amikor a tagállamok jogszerűen korlátozhatják a szolgáltatások szabad áramlását.</a:t>
          </a:r>
          <a:endParaRPr lang="en-US" sz="1400" dirty="0"/>
        </a:p>
      </dgm:t>
    </dgm:pt>
    <dgm:pt modelId="{D03FEE6A-8701-4C70-8575-B4575DE117E5}" type="parTrans" cxnId="{8F1ED5E4-1B26-40A6-8CCD-803843E8E303}">
      <dgm:prSet/>
      <dgm:spPr/>
      <dgm:t>
        <a:bodyPr/>
        <a:lstStyle/>
        <a:p>
          <a:endParaRPr lang="en-US"/>
        </a:p>
      </dgm:t>
    </dgm:pt>
    <dgm:pt modelId="{1F82D66E-355F-4D8A-B2D2-952FBA0A5436}" type="sibTrans" cxnId="{8F1ED5E4-1B26-40A6-8CCD-803843E8E303}">
      <dgm:prSet/>
      <dgm:spPr/>
      <dgm:t>
        <a:bodyPr/>
        <a:lstStyle/>
        <a:p>
          <a:endParaRPr lang="en-US"/>
        </a:p>
      </dgm:t>
    </dgm:pt>
    <dgm:pt modelId="{1F12B44B-A2F9-4522-BAE8-D929D2E7A960}">
      <dgm:prSet custT="1"/>
      <dgm:spPr/>
      <dgm:t>
        <a:bodyPr/>
        <a:lstStyle/>
        <a:p>
          <a:pPr algn="just"/>
          <a:r>
            <a:rPr lang="hu-HU" sz="1400" dirty="0" smtClean="0"/>
            <a:t>Az </a:t>
          </a:r>
          <a:r>
            <a:rPr lang="hu-HU" sz="1400" dirty="0" err="1" smtClean="0"/>
            <a:t>EUMSz</a:t>
          </a:r>
          <a:r>
            <a:rPr lang="hu-HU" sz="1400" dirty="0" smtClean="0"/>
            <a:t> visszautal a letelepedés szabadságára, és az annak kapcsán felsorolt </a:t>
          </a:r>
          <a:r>
            <a:rPr lang="hu-HU" sz="1400" b="1" dirty="0" smtClean="0"/>
            <a:t>kimentési okokat </a:t>
          </a:r>
          <a:r>
            <a:rPr lang="hu-HU" sz="1400" dirty="0" smtClean="0"/>
            <a:t>tekinti alkalmazandónak a szolgáltatásnyújtás körében is.</a:t>
          </a:r>
          <a:endParaRPr lang="en-US" sz="1400" dirty="0"/>
        </a:p>
      </dgm:t>
    </dgm:pt>
    <dgm:pt modelId="{ABBD7D11-4515-4290-B9D2-A3CCAFE41C17}" type="parTrans" cxnId="{1E4206C2-FC71-4EAC-9524-B0F21BDC6DDA}">
      <dgm:prSet/>
      <dgm:spPr/>
      <dgm:t>
        <a:bodyPr/>
        <a:lstStyle/>
        <a:p>
          <a:endParaRPr lang="en-US"/>
        </a:p>
      </dgm:t>
    </dgm:pt>
    <dgm:pt modelId="{3557745E-FE43-4ADF-8DAC-AE6E42AB57FF}" type="sibTrans" cxnId="{1E4206C2-FC71-4EAC-9524-B0F21BDC6DDA}">
      <dgm:prSet/>
      <dgm:spPr/>
      <dgm:t>
        <a:bodyPr/>
        <a:lstStyle/>
        <a:p>
          <a:endParaRPr lang="en-US"/>
        </a:p>
      </dgm:t>
    </dgm:pt>
    <dgm:pt modelId="{2F80A45C-E339-4A3C-A3F1-BFE5380BADBC}">
      <dgm:prSet custT="1"/>
      <dgm:spPr/>
      <dgm:t>
        <a:bodyPr/>
        <a:lstStyle/>
        <a:p>
          <a:pPr algn="just"/>
          <a:r>
            <a:rPr lang="hu-HU" sz="1400" dirty="0" err="1" smtClean="0"/>
            <a:t>EUMSz</a:t>
          </a:r>
          <a:r>
            <a:rPr lang="hu-HU" sz="1400" dirty="0" smtClean="0"/>
            <a:t> 51-52. cikk: „Valamely tagállamban a </a:t>
          </a:r>
          <a:r>
            <a:rPr lang="hu-HU" sz="1400" b="1" dirty="0" smtClean="0"/>
            <a:t>közhatalom gyakorlásához </a:t>
          </a:r>
          <a:r>
            <a:rPr lang="hu-HU" sz="1400" dirty="0" smtClean="0"/>
            <a:t>tartósan vagy időlegesen kapcsolódó tevékenységekre e fejezet rendelkezései az adott tagállam vonatkozásában nem alkalmazhatók.”</a:t>
          </a:r>
        </a:p>
        <a:p>
          <a:pPr algn="just"/>
          <a:r>
            <a:rPr lang="hu-HU" sz="1400" dirty="0" smtClean="0"/>
            <a:t>„E fejezet rendelkezései és az azok alapján hozott intézkedések nem érintik azoknak a törvényi, rendeleti és közigazgatási rendelkezéseknek az alkalmazhatóságát, amelyek </a:t>
          </a:r>
          <a:r>
            <a:rPr lang="hu-HU" sz="1400" b="1" dirty="0" smtClean="0"/>
            <a:t>közrendi, közbiztonsági vagy közegészségügyi okokból </a:t>
          </a:r>
          <a:r>
            <a:rPr lang="hu-HU" sz="1400" dirty="0" smtClean="0"/>
            <a:t>különleges elbánást írnak elő a külföldi állampolgárokra nézve.”</a:t>
          </a:r>
          <a:endParaRPr lang="en-US" sz="1400" dirty="0"/>
        </a:p>
      </dgm:t>
    </dgm:pt>
    <dgm:pt modelId="{BC2541F6-2E6A-4E4E-B45F-A02BC80F270E}" type="parTrans" cxnId="{CAFCA072-00D7-4F3F-81A4-C25D64D2DDAA}">
      <dgm:prSet/>
      <dgm:spPr/>
      <dgm:t>
        <a:bodyPr/>
        <a:lstStyle/>
        <a:p>
          <a:endParaRPr lang="en-US"/>
        </a:p>
      </dgm:t>
    </dgm:pt>
    <dgm:pt modelId="{03939A33-C9EE-4347-926B-96A2699A5B92}" type="sibTrans" cxnId="{CAFCA072-00D7-4F3F-81A4-C25D64D2DDAA}">
      <dgm:prSet/>
      <dgm:spPr/>
      <dgm:t>
        <a:bodyPr/>
        <a:lstStyle/>
        <a:p>
          <a:endParaRPr lang="en-US"/>
        </a:p>
      </dgm:t>
    </dgm:pt>
    <dgm:pt modelId="{97FE1B02-1E44-F34D-A272-0C7E25EF0E1C}" type="pres">
      <dgm:prSet presAssocID="{4FBF4EAC-5FC1-4524-B2BF-78F8E001F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A940DB-A178-E746-A68B-038787B45A80}" type="pres">
      <dgm:prSet presAssocID="{B5040977-55D4-46E5-8E87-F21489A265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5F1C26-BBB8-C549-9ECB-FA1426416019}" type="pres">
      <dgm:prSet presAssocID="{1F82D66E-355F-4D8A-B2D2-952FBA0A5436}" presName="spacer" presStyleCnt="0"/>
      <dgm:spPr/>
    </dgm:pt>
    <dgm:pt modelId="{C222E561-BAF2-9D4B-96E4-21A06FF31DDF}" type="pres">
      <dgm:prSet presAssocID="{1F12B44B-A2F9-4522-BAE8-D929D2E7A9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809971-DF76-3E44-ADB2-874630F69990}" type="pres">
      <dgm:prSet presAssocID="{3557745E-FE43-4ADF-8DAC-AE6E42AB57FF}" presName="spacer" presStyleCnt="0"/>
      <dgm:spPr/>
    </dgm:pt>
    <dgm:pt modelId="{13488769-6929-B547-B41A-8EBFB335D47A}" type="pres">
      <dgm:prSet presAssocID="{2F80A45C-E339-4A3C-A3F1-BFE5380BADBC}" presName="parentText" presStyleLbl="node1" presStyleIdx="2" presStyleCnt="3" custLinFactNeighborX="-27826" custLinFactNeighborY="953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42449B0-617D-49B9-AC71-0FD7525A74B6}" type="presOf" srcId="{2F80A45C-E339-4A3C-A3F1-BFE5380BADBC}" destId="{13488769-6929-B547-B41A-8EBFB335D47A}" srcOrd="0" destOrd="0" presId="urn:microsoft.com/office/officeart/2005/8/layout/vList2"/>
    <dgm:cxn modelId="{039860F4-D070-47DD-A1CC-833072F968C4}" type="presOf" srcId="{1F12B44B-A2F9-4522-BAE8-D929D2E7A960}" destId="{C222E561-BAF2-9D4B-96E4-21A06FF31DDF}" srcOrd="0" destOrd="0" presId="urn:microsoft.com/office/officeart/2005/8/layout/vList2"/>
    <dgm:cxn modelId="{1E4206C2-FC71-4EAC-9524-B0F21BDC6DDA}" srcId="{4FBF4EAC-5FC1-4524-B2BF-78F8E001F146}" destId="{1F12B44B-A2F9-4522-BAE8-D929D2E7A960}" srcOrd="1" destOrd="0" parTransId="{ABBD7D11-4515-4290-B9D2-A3CCAFE41C17}" sibTransId="{3557745E-FE43-4ADF-8DAC-AE6E42AB57FF}"/>
    <dgm:cxn modelId="{8F1ED5E4-1B26-40A6-8CCD-803843E8E303}" srcId="{4FBF4EAC-5FC1-4524-B2BF-78F8E001F146}" destId="{B5040977-55D4-46E5-8E87-F21489A26504}" srcOrd="0" destOrd="0" parTransId="{D03FEE6A-8701-4C70-8575-B4575DE117E5}" sibTransId="{1F82D66E-355F-4D8A-B2D2-952FBA0A5436}"/>
    <dgm:cxn modelId="{CAFCA072-00D7-4F3F-81A4-C25D64D2DDAA}" srcId="{4FBF4EAC-5FC1-4524-B2BF-78F8E001F146}" destId="{2F80A45C-E339-4A3C-A3F1-BFE5380BADBC}" srcOrd="2" destOrd="0" parTransId="{BC2541F6-2E6A-4E4E-B45F-A02BC80F270E}" sibTransId="{03939A33-C9EE-4347-926B-96A2699A5B92}"/>
    <dgm:cxn modelId="{EE8AA91A-226B-47BD-AB39-7AA3257B7978}" type="presOf" srcId="{4FBF4EAC-5FC1-4524-B2BF-78F8E001F146}" destId="{97FE1B02-1E44-F34D-A272-0C7E25EF0E1C}" srcOrd="0" destOrd="0" presId="urn:microsoft.com/office/officeart/2005/8/layout/vList2"/>
    <dgm:cxn modelId="{FC00C153-BD01-4C26-B490-6BA926B1BAB5}" type="presOf" srcId="{B5040977-55D4-46E5-8E87-F21489A26504}" destId="{DEA940DB-A178-E746-A68B-038787B45A80}" srcOrd="0" destOrd="0" presId="urn:microsoft.com/office/officeart/2005/8/layout/vList2"/>
    <dgm:cxn modelId="{1732116A-5D9D-4253-B4CA-F6B079AA4B92}" type="presParOf" srcId="{97FE1B02-1E44-F34D-A272-0C7E25EF0E1C}" destId="{DEA940DB-A178-E746-A68B-038787B45A80}" srcOrd="0" destOrd="0" presId="urn:microsoft.com/office/officeart/2005/8/layout/vList2"/>
    <dgm:cxn modelId="{186E6280-E20D-4BEB-B066-CD036E0BD803}" type="presParOf" srcId="{97FE1B02-1E44-F34D-A272-0C7E25EF0E1C}" destId="{675F1C26-BBB8-C549-9ECB-FA1426416019}" srcOrd="1" destOrd="0" presId="urn:microsoft.com/office/officeart/2005/8/layout/vList2"/>
    <dgm:cxn modelId="{B990CA6E-B0DB-4C66-AA16-A9C9858967F1}" type="presParOf" srcId="{97FE1B02-1E44-F34D-A272-0C7E25EF0E1C}" destId="{C222E561-BAF2-9D4B-96E4-21A06FF31DDF}" srcOrd="2" destOrd="0" presId="urn:microsoft.com/office/officeart/2005/8/layout/vList2"/>
    <dgm:cxn modelId="{0194BBC6-A6E3-4B47-8203-C49453874895}" type="presParOf" srcId="{97FE1B02-1E44-F34D-A272-0C7E25EF0E1C}" destId="{9B809971-DF76-3E44-ADB2-874630F69990}" srcOrd="3" destOrd="0" presId="urn:microsoft.com/office/officeart/2005/8/layout/vList2"/>
    <dgm:cxn modelId="{0A71E649-FAD1-4685-9B40-33D7BA4329BA}" type="presParOf" srcId="{97FE1B02-1E44-F34D-A272-0C7E25EF0E1C}" destId="{13488769-6929-B547-B41A-8EBFB335D4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BF4EAC-5FC1-4524-B2BF-78F8E001F1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FE1B02-1E44-F34D-A272-0C7E25EF0E1C}" type="pres">
      <dgm:prSet presAssocID="{4FBF4EAC-5FC1-4524-B2BF-78F8E001F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D0AA47BE-EC66-44A8-A1E4-3B6AAA8EC0B6}" type="presOf" srcId="{4FBF4EAC-5FC1-4524-B2BF-78F8E001F146}" destId="{97FE1B02-1E44-F34D-A272-0C7E25EF0E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BF4EAC-5FC1-4524-B2BF-78F8E001F1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40977-55D4-46E5-8E87-F21489A26504}">
      <dgm:prSet custT="1"/>
      <dgm:spPr/>
      <dgm:t>
        <a:bodyPr/>
        <a:lstStyle/>
        <a:p>
          <a:pPr algn="ctr"/>
          <a:r>
            <a:rPr lang="hu-HU" sz="2400" b="1" dirty="0" smtClean="0"/>
            <a:t>KÖZHATALOM GYAKORLÁSÁHOZ TARTÓSAN VAGY IDŐLEGESEN KAPCSOLÓDÓ TEVÉKENYSÉGEK</a:t>
          </a:r>
          <a:endParaRPr lang="en-US" sz="2400" b="1" dirty="0"/>
        </a:p>
      </dgm:t>
    </dgm:pt>
    <dgm:pt modelId="{D03FEE6A-8701-4C70-8575-B4575DE117E5}" type="parTrans" cxnId="{8F1ED5E4-1B26-40A6-8CCD-803843E8E303}">
      <dgm:prSet/>
      <dgm:spPr/>
      <dgm:t>
        <a:bodyPr/>
        <a:lstStyle/>
        <a:p>
          <a:endParaRPr lang="en-US"/>
        </a:p>
      </dgm:t>
    </dgm:pt>
    <dgm:pt modelId="{1F82D66E-355F-4D8A-B2D2-952FBA0A5436}" type="sibTrans" cxnId="{8F1ED5E4-1B26-40A6-8CCD-803843E8E303}">
      <dgm:prSet/>
      <dgm:spPr/>
      <dgm:t>
        <a:bodyPr/>
        <a:lstStyle/>
        <a:p>
          <a:endParaRPr lang="en-US"/>
        </a:p>
      </dgm:t>
    </dgm:pt>
    <dgm:pt modelId="{1F12B44B-A2F9-4522-BAE8-D929D2E7A960}">
      <dgm:prSet custT="1"/>
      <dgm:spPr/>
      <dgm:t>
        <a:bodyPr/>
        <a:lstStyle/>
        <a:p>
          <a:pPr algn="ctr"/>
          <a:r>
            <a:rPr lang="hu-HU" sz="2400" b="1" dirty="0" smtClean="0"/>
            <a:t>KÖZREND</a:t>
          </a:r>
          <a:endParaRPr lang="en-US" sz="2400" b="1" dirty="0"/>
        </a:p>
      </dgm:t>
    </dgm:pt>
    <dgm:pt modelId="{ABBD7D11-4515-4290-B9D2-A3CCAFE41C17}" type="parTrans" cxnId="{1E4206C2-FC71-4EAC-9524-B0F21BDC6DDA}">
      <dgm:prSet/>
      <dgm:spPr/>
      <dgm:t>
        <a:bodyPr/>
        <a:lstStyle/>
        <a:p>
          <a:endParaRPr lang="en-US"/>
        </a:p>
      </dgm:t>
    </dgm:pt>
    <dgm:pt modelId="{3557745E-FE43-4ADF-8DAC-AE6E42AB57FF}" type="sibTrans" cxnId="{1E4206C2-FC71-4EAC-9524-B0F21BDC6DDA}">
      <dgm:prSet/>
      <dgm:spPr/>
      <dgm:t>
        <a:bodyPr/>
        <a:lstStyle/>
        <a:p>
          <a:endParaRPr lang="en-US"/>
        </a:p>
      </dgm:t>
    </dgm:pt>
    <dgm:pt modelId="{2F80A45C-E339-4A3C-A3F1-BFE5380BADBC}">
      <dgm:prSet custT="1"/>
      <dgm:spPr/>
      <dgm:t>
        <a:bodyPr/>
        <a:lstStyle/>
        <a:p>
          <a:pPr algn="ctr"/>
          <a:r>
            <a:rPr lang="hu-HU" sz="2400" b="1" dirty="0" smtClean="0"/>
            <a:t>KÖZBIZTONSÁG</a:t>
          </a:r>
          <a:endParaRPr lang="en-US" sz="2400" b="1" dirty="0"/>
        </a:p>
      </dgm:t>
    </dgm:pt>
    <dgm:pt modelId="{BC2541F6-2E6A-4E4E-B45F-A02BC80F270E}" type="parTrans" cxnId="{CAFCA072-00D7-4F3F-81A4-C25D64D2DDAA}">
      <dgm:prSet/>
      <dgm:spPr/>
      <dgm:t>
        <a:bodyPr/>
        <a:lstStyle/>
        <a:p>
          <a:endParaRPr lang="en-US"/>
        </a:p>
      </dgm:t>
    </dgm:pt>
    <dgm:pt modelId="{03939A33-C9EE-4347-926B-96A2699A5B92}" type="sibTrans" cxnId="{CAFCA072-00D7-4F3F-81A4-C25D64D2DDAA}">
      <dgm:prSet/>
      <dgm:spPr/>
      <dgm:t>
        <a:bodyPr/>
        <a:lstStyle/>
        <a:p>
          <a:endParaRPr lang="en-US"/>
        </a:p>
      </dgm:t>
    </dgm:pt>
    <dgm:pt modelId="{5E1FFA34-BACE-4BF2-A335-1BABA720708D}">
      <dgm:prSet custT="1"/>
      <dgm:spPr/>
      <dgm:t>
        <a:bodyPr/>
        <a:lstStyle/>
        <a:p>
          <a:pPr algn="ctr"/>
          <a:r>
            <a:rPr lang="hu-HU" sz="2400" b="1" dirty="0" smtClean="0"/>
            <a:t>KÖZEGÉSZSÉGÜGY</a:t>
          </a:r>
          <a:endParaRPr lang="en-US" sz="2400" b="1" dirty="0"/>
        </a:p>
      </dgm:t>
    </dgm:pt>
    <dgm:pt modelId="{AD938519-FB3F-4D37-BF55-B0D5FCEE737A}" type="parTrans" cxnId="{295B8807-B781-4C76-BF46-5C4647D7365E}">
      <dgm:prSet/>
      <dgm:spPr/>
      <dgm:t>
        <a:bodyPr/>
        <a:lstStyle/>
        <a:p>
          <a:endParaRPr lang="en-US"/>
        </a:p>
      </dgm:t>
    </dgm:pt>
    <dgm:pt modelId="{01BF58AF-114A-4486-82DC-42DBB1B79BDA}" type="sibTrans" cxnId="{295B8807-B781-4C76-BF46-5C4647D7365E}">
      <dgm:prSet/>
      <dgm:spPr/>
      <dgm:t>
        <a:bodyPr/>
        <a:lstStyle/>
        <a:p>
          <a:endParaRPr lang="en-US"/>
        </a:p>
      </dgm:t>
    </dgm:pt>
    <dgm:pt modelId="{97FE1B02-1E44-F34D-A272-0C7E25EF0E1C}" type="pres">
      <dgm:prSet presAssocID="{4FBF4EAC-5FC1-4524-B2BF-78F8E001F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A940DB-A178-E746-A68B-038787B45A80}" type="pres">
      <dgm:prSet presAssocID="{B5040977-55D4-46E5-8E87-F21489A26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5F1C26-BBB8-C549-9ECB-FA1426416019}" type="pres">
      <dgm:prSet presAssocID="{1F82D66E-355F-4D8A-B2D2-952FBA0A5436}" presName="spacer" presStyleCnt="0"/>
      <dgm:spPr/>
    </dgm:pt>
    <dgm:pt modelId="{C222E561-BAF2-9D4B-96E4-21A06FF31DDF}" type="pres">
      <dgm:prSet presAssocID="{1F12B44B-A2F9-4522-BAE8-D929D2E7A9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809971-DF76-3E44-ADB2-874630F69990}" type="pres">
      <dgm:prSet presAssocID="{3557745E-FE43-4ADF-8DAC-AE6E42AB57FF}" presName="spacer" presStyleCnt="0"/>
      <dgm:spPr/>
    </dgm:pt>
    <dgm:pt modelId="{13488769-6929-B547-B41A-8EBFB335D47A}" type="pres">
      <dgm:prSet presAssocID="{2F80A45C-E339-4A3C-A3F1-BFE5380BAD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D90892-9340-E849-B069-25AE7F96939C}" type="pres">
      <dgm:prSet presAssocID="{03939A33-C9EE-4347-926B-96A2699A5B92}" presName="spacer" presStyleCnt="0"/>
      <dgm:spPr/>
    </dgm:pt>
    <dgm:pt modelId="{ADF3E5E3-9BAF-4D46-94BA-D17159F54BBD}" type="pres">
      <dgm:prSet presAssocID="{5E1FFA34-BACE-4BF2-A335-1BABA72070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D55C604-F903-44D8-9397-E451EBB1A2F1}" type="presOf" srcId="{4FBF4EAC-5FC1-4524-B2BF-78F8E001F146}" destId="{97FE1B02-1E44-F34D-A272-0C7E25EF0E1C}" srcOrd="0" destOrd="0" presId="urn:microsoft.com/office/officeart/2005/8/layout/vList2"/>
    <dgm:cxn modelId="{1E4206C2-FC71-4EAC-9524-B0F21BDC6DDA}" srcId="{4FBF4EAC-5FC1-4524-B2BF-78F8E001F146}" destId="{1F12B44B-A2F9-4522-BAE8-D929D2E7A960}" srcOrd="1" destOrd="0" parTransId="{ABBD7D11-4515-4290-B9D2-A3CCAFE41C17}" sibTransId="{3557745E-FE43-4ADF-8DAC-AE6E42AB57FF}"/>
    <dgm:cxn modelId="{8F1ED5E4-1B26-40A6-8CCD-803843E8E303}" srcId="{4FBF4EAC-5FC1-4524-B2BF-78F8E001F146}" destId="{B5040977-55D4-46E5-8E87-F21489A26504}" srcOrd="0" destOrd="0" parTransId="{D03FEE6A-8701-4C70-8575-B4575DE117E5}" sibTransId="{1F82D66E-355F-4D8A-B2D2-952FBA0A5436}"/>
    <dgm:cxn modelId="{388C25A1-1311-4BC4-A2DD-6DAE664B40D9}" type="presOf" srcId="{5E1FFA34-BACE-4BF2-A335-1BABA720708D}" destId="{ADF3E5E3-9BAF-4D46-94BA-D17159F54BBD}" srcOrd="0" destOrd="0" presId="urn:microsoft.com/office/officeart/2005/8/layout/vList2"/>
    <dgm:cxn modelId="{14879A5D-686D-46EE-90CC-90AF36742358}" type="presOf" srcId="{2F80A45C-E339-4A3C-A3F1-BFE5380BADBC}" destId="{13488769-6929-B547-B41A-8EBFB335D47A}" srcOrd="0" destOrd="0" presId="urn:microsoft.com/office/officeart/2005/8/layout/vList2"/>
    <dgm:cxn modelId="{CAFCA072-00D7-4F3F-81A4-C25D64D2DDAA}" srcId="{4FBF4EAC-5FC1-4524-B2BF-78F8E001F146}" destId="{2F80A45C-E339-4A3C-A3F1-BFE5380BADBC}" srcOrd="2" destOrd="0" parTransId="{BC2541F6-2E6A-4E4E-B45F-A02BC80F270E}" sibTransId="{03939A33-C9EE-4347-926B-96A2699A5B92}"/>
    <dgm:cxn modelId="{66AC62FB-1D6C-442F-8BDD-03EC315CB45A}" type="presOf" srcId="{1F12B44B-A2F9-4522-BAE8-D929D2E7A960}" destId="{C222E561-BAF2-9D4B-96E4-21A06FF31DDF}" srcOrd="0" destOrd="0" presId="urn:microsoft.com/office/officeart/2005/8/layout/vList2"/>
    <dgm:cxn modelId="{295B8807-B781-4C76-BF46-5C4647D7365E}" srcId="{4FBF4EAC-5FC1-4524-B2BF-78F8E001F146}" destId="{5E1FFA34-BACE-4BF2-A335-1BABA720708D}" srcOrd="3" destOrd="0" parTransId="{AD938519-FB3F-4D37-BF55-B0D5FCEE737A}" sibTransId="{01BF58AF-114A-4486-82DC-42DBB1B79BDA}"/>
    <dgm:cxn modelId="{96F790C1-DAD3-494A-9735-ADFD2D96B3B9}" type="presOf" srcId="{B5040977-55D4-46E5-8E87-F21489A26504}" destId="{DEA940DB-A178-E746-A68B-038787B45A80}" srcOrd="0" destOrd="0" presId="urn:microsoft.com/office/officeart/2005/8/layout/vList2"/>
    <dgm:cxn modelId="{8BB785F1-0C22-438B-976F-E919A13957C4}" type="presParOf" srcId="{97FE1B02-1E44-F34D-A272-0C7E25EF0E1C}" destId="{DEA940DB-A178-E746-A68B-038787B45A80}" srcOrd="0" destOrd="0" presId="urn:microsoft.com/office/officeart/2005/8/layout/vList2"/>
    <dgm:cxn modelId="{F4F23F87-ADD1-451B-879C-4EB6B5EB2D3C}" type="presParOf" srcId="{97FE1B02-1E44-F34D-A272-0C7E25EF0E1C}" destId="{675F1C26-BBB8-C549-9ECB-FA1426416019}" srcOrd="1" destOrd="0" presId="urn:microsoft.com/office/officeart/2005/8/layout/vList2"/>
    <dgm:cxn modelId="{DC267954-DD80-4981-B61B-87AF256ECDA5}" type="presParOf" srcId="{97FE1B02-1E44-F34D-A272-0C7E25EF0E1C}" destId="{C222E561-BAF2-9D4B-96E4-21A06FF31DDF}" srcOrd="2" destOrd="0" presId="urn:microsoft.com/office/officeart/2005/8/layout/vList2"/>
    <dgm:cxn modelId="{73662F8B-1BC6-47BC-87E0-E9761050147A}" type="presParOf" srcId="{97FE1B02-1E44-F34D-A272-0C7E25EF0E1C}" destId="{9B809971-DF76-3E44-ADB2-874630F69990}" srcOrd="3" destOrd="0" presId="urn:microsoft.com/office/officeart/2005/8/layout/vList2"/>
    <dgm:cxn modelId="{5A986E0E-BC5F-474C-A042-5800BB669CB3}" type="presParOf" srcId="{97FE1B02-1E44-F34D-A272-0C7E25EF0E1C}" destId="{13488769-6929-B547-B41A-8EBFB335D47A}" srcOrd="4" destOrd="0" presId="urn:microsoft.com/office/officeart/2005/8/layout/vList2"/>
    <dgm:cxn modelId="{76FF2A18-AFE2-44F7-AF55-631826C24A95}" type="presParOf" srcId="{97FE1B02-1E44-F34D-A272-0C7E25EF0E1C}" destId="{A3D90892-9340-E849-B069-25AE7F96939C}" srcOrd="5" destOrd="0" presId="urn:microsoft.com/office/officeart/2005/8/layout/vList2"/>
    <dgm:cxn modelId="{5C4B7FF3-5988-4B20-80D3-DA23192E93B3}" type="presParOf" srcId="{97FE1B02-1E44-F34D-A272-0C7E25EF0E1C}" destId="{ADF3E5E3-9BAF-4D46-94BA-D17159F54B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4296A-1151-1743-BF59-E400D22C387C}">
      <dsp:nvSpPr>
        <dsp:cNvPr id="0" name=""/>
        <dsp:cNvSpPr/>
      </dsp:nvSpPr>
      <dsp:spPr>
        <a:xfrm>
          <a:off x="37" y="4177"/>
          <a:ext cx="3546470" cy="123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EUMSz</a:t>
          </a:r>
          <a:r>
            <a:rPr lang="hu-HU" sz="2400" kern="1200" dirty="0" smtClean="0"/>
            <a:t> 56. cikk</a:t>
          </a:r>
          <a:endParaRPr lang="en-US" sz="2400" kern="1200" dirty="0"/>
        </a:p>
      </dsp:txBody>
      <dsp:txXfrm>
        <a:off x="37" y="4177"/>
        <a:ext cx="3546470" cy="1238400"/>
      </dsp:txXfrm>
    </dsp:sp>
    <dsp:sp modelId="{8B7920F3-A46E-E24A-9673-23D19142E301}">
      <dsp:nvSpPr>
        <dsp:cNvPr id="0" name=""/>
        <dsp:cNvSpPr/>
      </dsp:nvSpPr>
      <dsp:spPr>
        <a:xfrm>
          <a:off x="37" y="1242577"/>
          <a:ext cx="3546470" cy="20656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„Az alábbiakban megállapított rendelkezéseknek megfelelően </a:t>
          </a:r>
          <a:r>
            <a:rPr lang="hu-HU" sz="1400" b="1" kern="1200" dirty="0" smtClean="0"/>
            <a:t>tilos</a:t>
          </a:r>
          <a:r>
            <a:rPr lang="hu-HU" sz="1400" kern="1200" dirty="0" smtClean="0"/>
            <a:t> az Unión belüli szolgáltatásnyújtás szabadságára vonatkozó </a:t>
          </a:r>
          <a:r>
            <a:rPr lang="hu-HU" sz="1400" b="1" kern="1200" dirty="0" smtClean="0"/>
            <a:t>minden korlátozás </a:t>
          </a:r>
          <a:r>
            <a:rPr lang="hu-HU" sz="1400" kern="1200" dirty="0" smtClean="0"/>
            <a:t>a tagállamok olyan állampolgárai tekintetében, akik nem abban a tagállamban letelepedettek, mint a szolgáltatást igénybe vevő személy.”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37" y="1242577"/>
        <a:ext cx="3546470" cy="2065612"/>
      </dsp:txXfrm>
    </dsp:sp>
    <dsp:sp modelId="{2C037923-E026-D543-B404-687D0AA55D36}">
      <dsp:nvSpPr>
        <dsp:cNvPr id="0" name=""/>
        <dsp:cNvSpPr/>
      </dsp:nvSpPr>
      <dsp:spPr>
        <a:xfrm>
          <a:off x="4043012" y="4177"/>
          <a:ext cx="3546470" cy="12384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EUMSz</a:t>
          </a:r>
          <a:r>
            <a:rPr lang="hu-HU" sz="2400" kern="1200" dirty="0" smtClean="0"/>
            <a:t> 61. cikk</a:t>
          </a:r>
          <a:endParaRPr lang="en-US" sz="2400" kern="1200" dirty="0"/>
        </a:p>
      </dsp:txBody>
      <dsp:txXfrm>
        <a:off x="4043012" y="4177"/>
        <a:ext cx="3546470" cy="1238400"/>
      </dsp:txXfrm>
    </dsp:sp>
    <dsp:sp modelId="{A390044A-E970-D44E-8EA4-F28B9C7EB380}">
      <dsp:nvSpPr>
        <dsp:cNvPr id="0" name=""/>
        <dsp:cNvSpPr/>
      </dsp:nvSpPr>
      <dsp:spPr>
        <a:xfrm>
          <a:off x="4043012" y="1242577"/>
          <a:ext cx="3546470" cy="2065612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„A szolgáltatásnyújtás szabadságára vonatkozó korlátozások eltörléséig a tagállamok ezeket a korlátozásokat </a:t>
          </a:r>
          <a:r>
            <a:rPr lang="hu-HU" sz="1400" b="1" kern="1200" dirty="0" smtClean="0"/>
            <a:t>állampolgárság vagy lakóhely alapján történő különbségtétel nélkül </a:t>
          </a:r>
          <a:r>
            <a:rPr lang="hu-HU" sz="1400" kern="1200" dirty="0" smtClean="0"/>
            <a:t>alkalmazzák az 56. cikk első bekezdése értelmében szolgáltatást nyújtó </a:t>
          </a:r>
          <a:r>
            <a:rPr lang="hu-HU" sz="1400" b="1" kern="1200" dirty="0" smtClean="0"/>
            <a:t>minden személyre</a:t>
          </a:r>
          <a:r>
            <a:rPr lang="hu-HU" sz="1400" kern="1200" dirty="0" smtClean="0"/>
            <a:t>.”</a:t>
          </a:r>
          <a:endParaRPr lang="en-US" sz="1400" kern="1200" dirty="0"/>
        </a:p>
      </dsp:txBody>
      <dsp:txXfrm>
        <a:off x="4043012" y="1242577"/>
        <a:ext cx="3546470" cy="20656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40DB-A178-E746-A68B-038787B45A80}">
      <dsp:nvSpPr>
        <dsp:cNvPr id="0" name=""/>
        <dsp:cNvSpPr/>
      </dsp:nvSpPr>
      <dsp:spPr>
        <a:xfrm>
          <a:off x="0" y="170475"/>
          <a:ext cx="828092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Az </a:t>
          </a:r>
          <a:r>
            <a:rPr lang="hu-HU" sz="1900" kern="1200" dirty="0" err="1" smtClean="0"/>
            <a:t>EUMSz</a:t>
          </a:r>
          <a:r>
            <a:rPr lang="hu-HU" sz="1900" kern="1200" dirty="0"/>
            <a:t>. </a:t>
          </a:r>
          <a:r>
            <a:rPr lang="hu-HU" sz="1900" kern="1200" dirty="0" smtClean="0"/>
            <a:t>57. cikkének általános </a:t>
          </a:r>
          <a:r>
            <a:rPr lang="hu-HU" sz="1900" kern="1200" dirty="0" err="1" smtClean="0"/>
            <a:t>fogalommeghatározását</a:t>
          </a:r>
          <a:r>
            <a:rPr lang="hu-HU" sz="1900" kern="1200" dirty="0" smtClean="0"/>
            <a:t> árnyalja a 2006/123/EK irányelv a belsőpiaci szolgáltatásokról (szolgáltatási irányelv)</a:t>
          </a:r>
          <a:endParaRPr lang="en-US" sz="1900" kern="1200" dirty="0"/>
        </a:p>
      </dsp:txBody>
      <dsp:txXfrm>
        <a:off x="36896" y="207371"/>
        <a:ext cx="8207128" cy="682028"/>
      </dsp:txXfrm>
    </dsp:sp>
    <dsp:sp modelId="{C222E561-BAF2-9D4B-96E4-21A06FF31DDF}">
      <dsp:nvSpPr>
        <dsp:cNvPr id="0" name=""/>
        <dsp:cNvSpPr/>
      </dsp:nvSpPr>
      <dsp:spPr>
        <a:xfrm>
          <a:off x="0" y="981015"/>
          <a:ext cx="8280920" cy="7558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Szolgáltatási irányelv 4. cikk: „szolgáltatás: a Szerződés 50. cikkében említett, </a:t>
          </a:r>
          <a:r>
            <a:rPr lang="hu-HU" sz="1900" b="1" kern="1200" dirty="0" smtClean="0"/>
            <a:t>rendszerint díjazás </a:t>
          </a:r>
          <a:r>
            <a:rPr lang="hu-HU" sz="1900" kern="1200" dirty="0" smtClean="0"/>
            <a:t>ellenében nyújtott bármely </a:t>
          </a:r>
          <a:r>
            <a:rPr lang="hu-HU" sz="1900" b="1" kern="1200" dirty="0" smtClean="0"/>
            <a:t>önálló gazdasági tevékenység”</a:t>
          </a:r>
          <a:endParaRPr lang="en-US" sz="1900" kern="1200" dirty="0"/>
        </a:p>
      </dsp:txBody>
      <dsp:txXfrm>
        <a:off x="36896" y="1017911"/>
        <a:ext cx="8207128" cy="682028"/>
      </dsp:txXfrm>
    </dsp:sp>
    <dsp:sp modelId="{13488769-6929-B547-B41A-8EBFB335D47A}">
      <dsp:nvSpPr>
        <dsp:cNvPr id="0" name=""/>
        <dsp:cNvSpPr/>
      </dsp:nvSpPr>
      <dsp:spPr>
        <a:xfrm>
          <a:off x="0" y="1791556"/>
          <a:ext cx="8280920" cy="7558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Ezek</a:t>
          </a:r>
          <a:r>
            <a:rPr lang="hu-HU" sz="1900" kern="1200" baseline="0" dirty="0" smtClean="0"/>
            <a:t> alapján a  szolgáltatás legfontosabb tulajdonságai:</a:t>
          </a:r>
          <a:endParaRPr lang="en-US" sz="1900" kern="1200" dirty="0"/>
        </a:p>
      </dsp:txBody>
      <dsp:txXfrm>
        <a:off x="36896" y="1828452"/>
        <a:ext cx="8207128" cy="682028"/>
      </dsp:txXfrm>
    </dsp:sp>
    <dsp:sp modelId="{ADF3E5E3-9BAF-4D46-94BA-D17159F54BBD}">
      <dsp:nvSpPr>
        <dsp:cNvPr id="0" name=""/>
        <dsp:cNvSpPr/>
      </dsp:nvSpPr>
      <dsp:spPr>
        <a:xfrm>
          <a:off x="0" y="2602096"/>
          <a:ext cx="8280920" cy="7558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ÖNÁLLÓ GAZDASÁGI TEVÉKENYSÉG + RENDSZERINT DÍJAZÁS ELLENÉBEN VÉGZIK + MÁS JAVÁRA</a:t>
          </a:r>
          <a:endParaRPr lang="en-US" sz="1600" b="1" kern="1200" dirty="0"/>
        </a:p>
      </dsp:txBody>
      <dsp:txXfrm>
        <a:off x="36896" y="2638992"/>
        <a:ext cx="8207128" cy="68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CE20F-FAB3-413B-B389-00A2A10AA129}">
      <dsp:nvSpPr>
        <dsp:cNvPr id="0" name=""/>
        <dsp:cNvSpPr/>
      </dsp:nvSpPr>
      <dsp:spPr>
        <a:xfrm>
          <a:off x="0" y="167635"/>
          <a:ext cx="60960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187452" rIns="47311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kern="1200" dirty="0" smtClean="0"/>
            <a:t>a </a:t>
          </a:r>
          <a:r>
            <a:rPr lang="hu-HU" sz="1200" b="1" kern="1200" dirty="0" smtClean="0"/>
            <a:t>tisztán belföldi tényállásokra nem alkalmazható </a:t>
          </a:r>
          <a:r>
            <a:rPr lang="hu-HU" sz="1200" b="0" kern="1200" dirty="0" smtClean="0"/>
            <a:t>a Szerződés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Azaz:</a:t>
          </a:r>
          <a:endParaRPr lang="hu-H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kern="1200" dirty="0" smtClean="0"/>
            <a:t>A szolgáltatást nyújtó egy az igénybe vevőhöz</a:t>
          </a:r>
          <a:endParaRPr lang="hu-HU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kern="1200" dirty="0" smtClean="0"/>
            <a:t>Az igénybevevő megy a szolgáltatást nyújtóhoz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kern="1200" dirty="0" smtClean="0"/>
            <a:t>A szolgáltatás maga határon átívelő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0" kern="1200" dirty="0" smtClean="0"/>
            <a:t>Mindkét fél másik tagállamba utazik</a:t>
          </a:r>
          <a:endParaRPr lang="en-US" sz="1200" b="0" kern="1200" dirty="0"/>
        </a:p>
      </dsp:txBody>
      <dsp:txXfrm>
        <a:off x="0" y="167635"/>
        <a:ext cx="6096000" cy="1417500"/>
      </dsp:txXfrm>
    </dsp:sp>
    <dsp:sp modelId="{9BFA5976-A241-45E9-8E4D-9083E97AD6FD}">
      <dsp:nvSpPr>
        <dsp:cNvPr id="0" name=""/>
        <dsp:cNvSpPr/>
      </dsp:nvSpPr>
      <dsp:spPr>
        <a:xfrm>
          <a:off x="304800" y="34795"/>
          <a:ext cx="4267200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Határon átívelő elem</a:t>
          </a:r>
          <a:endParaRPr lang="hu-HU" sz="1200" kern="1200" dirty="0"/>
        </a:p>
      </dsp:txBody>
      <dsp:txXfrm>
        <a:off x="317769" y="47764"/>
        <a:ext cx="4241262" cy="239742"/>
      </dsp:txXfrm>
    </dsp:sp>
    <dsp:sp modelId="{9F6E2401-FED2-495A-A887-0FF1C3F2D00F}">
      <dsp:nvSpPr>
        <dsp:cNvPr id="0" name=""/>
        <dsp:cNvSpPr/>
      </dsp:nvSpPr>
      <dsp:spPr>
        <a:xfrm>
          <a:off x="0" y="1766575"/>
          <a:ext cx="6096000" cy="609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187452" rIns="47311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A letelepedés szabadságával ellentétben: </a:t>
          </a:r>
          <a:r>
            <a:rPr lang="hu-HU" sz="1200" b="1" kern="1200" dirty="0" smtClean="0"/>
            <a:t>eseti, rövid, átmeneti jellegű </a:t>
          </a:r>
          <a:r>
            <a:rPr lang="hu-HU" sz="1200" kern="1200" dirty="0" smtClean="0"/>
            <a:t/>
          </a:r>
          <a:br>
            <a:rPr lang="hu-HU" sz="1200" kern="1200" dirty="0" smtClean="0"/>
          </a:br>
          <a:r>
            <a:rPr lang="hu-HU" sz="1200" kern="1200" dirty="0" smtClean="0"/>
            <a:t>(C-55/94. számú ügy)</a:t>
          </a:r>
          <a:endParaRPr lang="hu-HU" sz="1200" kern="1200" dirty="0"/>
        </a:p>
      </dsp:txBody>
      <dsp:txXfrm>
        <a:off x="0" y="1766575"/>
        <a:ext cx="6096000" cy="609525"/>
      </dsp:txXfrm>
    </dsp:sp>
    <dsp:sp modelId="{0F4782E4-DA37-4C59-B010-6FC585008C20}">
      <dsp:nvSpPr>
        <dsp:cNvPr id="0" name=""/>
        <dsp:cNvSpPr/>
      </dsp:nvSpPr>
      <dsp:spPr>
        <a:xfrm>
          <a:off x="304800" y="1633735"/>
          <a:ext cx="4267200" cy="2656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Ideiglenes jelleg</a:t>
          </a:r>
          <a:endParaRPr lang="hu-HU" sz="1400" b="1" kern="1200" dirty="0"/>
        </a:p>
      </dsp:txBody>
      <dsp:txXfrm>
        <a:off x="317769" y="1646704"/>
        <a:ext cx="4241262" cy="239742"/>
      </dsp:txXfrm>
    </dsp:sp>
    <dsp:sp modelId="{E2A3A4CC-C0A1-455C-984F-EF4E094CEEBD}">
      <dsp:nvSpPr>
        <dsp:cNvPr id="0" name=""/>
        <dsp:cNvSpPr/>
      </dsp:nvSpPr>
      <dsp:spPr>
        <a:xfrm>
          <a:off x="0" y="2621627"/>
          <a:ext cx="60960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187452" rIns="47311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„A díjazás  lényegi jellemzője abban áll, hogy az a kérdéses szolgáltatás gazdasági ellentételezését képezi.” </a:t>
          </a:r>
          <a:br>
            <a:rPr lang="hu-HU" sz="1200" kern="1200" dirty="0" smtClean="0"/>
          </a:br>
          <a:r>
            <a:rPr lang="hu-HU" sz="1200" kern="1200" dirty="0" smtClean="0"/>
            <a:t>(C-318/05. számú ügy) </a:t>
          </a:r>
          <a:endParaRPr lang="hu-HU" sz="1200" kern="1200" dirty="0"/>
        </a:p>
      </dsp:txBody>
      <dsp:txXfrm>
        <a:off x="0" y="2621627"/>
        <a:ext cx="6096000" cy="779625"/>
      </dsp:txXfrm>
    </dsp:sp>
    <dsp:sp modelId="{617A06B4-B0D6-407B-BBDE-BB95CBB60204}">
      <dsp:nvSpPr>
        <dsp:cNvPr id="0" name=""/>
        <dsp:cNvSpPr/>
      </dsp:nvSpPr>
      <dsp:spPr>
        <a:xfrm>
          <a:off x="304800" y="2424700"/>
          <a:ext cx="4300740" cy="32976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Gazdasági tevékenység &amp; Rendszerint díjazás ellenében nyújtják</a:t>
          </a:r>
          <a:endParaRPr lang="hu-HU" sz="1200" kern="1200" dirty="0"/>
        </a:p>
      </dsp:txBody>
      <dsp:txXfrm>
        <a:off x="320898" y="2440798"/>
        <a:ext cx="4268544" cy="297571"/>
      </dsp:txXfrm>
    </dsp:sp>
    <dsp:sp modelId="{09EB8F97-1CC7-48E3-8B2D-A24688DE3319}">
      <dsp:nvSpPr>
        <dsp:cNvPr id="0" name=""/>
        <dsp:cNvSpPr/>
      </dsp:nvSpPr>
      <dsp:spPr>
        <a:xfrm>
          <a:off x="0" y="3582692"/>
          <a:ext cx="6096000" cy="446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187452" rIns="47311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 smtClean="0"/>
            <a:t>Lásd: </a:t>
          </a:r>
          <a:r>
            <a:rPr lang="hu-HU" sz="1200" kern="1200" dirty="0" err="1" smtClean="0"/>
            <a:t>Grogan</a:t>
          </a:r>
          <a:r>
            <a:rPr lang="hu-HU" sz="1200" kern="1200" dirty="0" smtClean="0"/>
            <a:t> ügy</a:t>
          </a:r>
          <a:endParaRPr lang="hu-HU" sz="1200" kern="1200" dirty="0"/>
        </a:p>
      </dsp:txBody>
      <dsp:txXfrm>
        <a:off x="0" y="3582692"/>
        <a:ext cx="6096000" cy="446512"/>
      </dsp:txXfrm>
    </dsp:sp>
    <dsp:sp modelId="{C2A4A18E-ED82-4694-8E12-6EA11BD7501D}">
      <dsp:nvSpPr>
        <dsp:cNvPr id="0" name=""/>
        <dsp:cNvSpPr/>
      </dsp:nvSpPr>
      <dsp:spPr>
        <a:xfrm>
          <a:off x="304800" y="3449852"/>
          <a:ext cx="4267200" cy="2656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Nem túl távoli kapcsolat</a:t>
          </a:r>
          <a:endParaRPr lang="hu-HU" sz="1200" kern="1200" dirty="0"/>
        </a:p>
      </dsp:txBody>
      <dsp:txXfrm>
        <a:off x="317769" y="3462821"/>
        <a:ext cx="4241262" cy="23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5C823-5FF0-42E6-8F6F-AB3F142AC250}">
      <dsp:nvSpPr>
        <dsp:cNvPr id="0" name=""/>
        <dsp:cNvSpPr/>
      </dsp:nvSpPr>
      <dsp:spPr>
        <a:xfrm>
          <a:off x="2520262" y="0"/>
          <a:ext cx="3752850" cy="3752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4AF0A-C375-4971-A199-B5E8A7E91184}">
      <dsp:nvSpPr>
        <dsp:cNvPr id="0" name=""/>
        <dsp:cNvSpPr/>
      </dsp:nvSpPr>
      <dsp:spPr>
        <a:xfrm rot="16200000">
          <a:off x="662940" y="1501140"/>
          <a:ext cx="3752850" cy="75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900" kern="1200" dirty="0"/>
        </a:p>
      </dsp:txBody>
      <dsp:txXfrm>
        <a:off x="662940" y="1501140"/>
        <a:ext cx="3752850" cy="750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5C823-5FF0-42E6-8F6F-AB3F142AC250}">
      <dsp:nvSpPr>
        <dsp:cNvPr id="0" name=""/>
        <dsp:cNvSpPr/>
      </dsp:nvSpPr>
      <dsp:spPr>
        <a:xfrm>
          <a:off x="2520262" y="0"/>
          <a:ext cx="3752850" cy="3752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4AF0A-C375-4971-A199-B5E8A7E91184}">
      <dsp:nvSpPr>
        <dsp:cNvPr id="0" name=""/>
        <dsp:cNvSpPr/>
      </dsp:nvSpPr>
      <dsp:spPr>
        <a:xfrm rot="16200000">
          <a:off x="662940" y="1501140"/>
          <a:ext cx="3752850" cy="75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900" kern="1200" dirty="0"/>
        </a:p>
      </dsp:txBody>
      <dsp:txXfrm>
        <a:off x="662940" y="1501140"/>
        <a:ext cx="3752850" cy="750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40DB-A178-E746-A68B-038787B45A80}">
      <dsp:nvSpPr>
        <dsp:cNvPr id="0" name=""/>
        <dsp:cNvSpPr/>
      </dsp:nvSpPr>
      <dsp:spPr>
        <a:xfrm>
          <a:off x="0" y="77567"/>
          <a:ext cx="8280920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Mi a különbség az áruk és a szolgáltatások között?</a:t>
          </a:r>
          <a:endParaRPr lang="en-US" sz="2700" kern="1200" dirty="0"/>
        </a:p>
      </dsp:txBody>
      <dsp:txXfrm>
        <a:off x="52359" y="129926"/>
        <a:ext cx="8176202" cy="967861"/>
      </dsp:txXfrm>
    </dsp:sp>
    <dsp:sp modelId="{C222E561-BAF2-9D4B-96E4-21A06FF31DDF}">
      <dsp:nvSpPr>
        <dsp:cNvPr id="0" name=""/>
        <dsp:cNvSpPr/>
      </dsp:nvSpPr>
      <dsp:spPr>
        <a:xfrm>
          <a:off x="0" y="1227906"/>
          <a:ext cx="8280920" cy="10725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Hogyan lehet elhatárolni a szolgáltatásnyújtást a letelepedés szabadságától? </a:t>
          </a:r>
          <a:endParaRPr lang="en-US" sz="2700" kern="1200" dirty="0"/>
        </a:p>
      </dsp:txBody>
      <dsp:txXfrm>
        <a:off x="52359" y="1280265"/>
        <a:ext cx="8176202" cy="967861"/>
      </dsp:txXfrm>
    </dsp:sp>
    <dsp:sp modelId="{13488769-6929-B547-B41A-8EBFB335D47A}">
      <dsp:nvSpPr>
        <dsp:cNvPr id="0" name=""/>
        <dsp:cNvSpPr/>
      </dsp:nvSpPr>
      <dsp:spPr>
        <a:xfrm>
          <a:off x="0" y="2385657"/>
          <a:ext cx="8280920" cy="10725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Melyek azok a fogalmi elemek, amelyek megléte nélkül nem alkalmazhatóak az </a:t>
          </a:r>
          <a:r>
            <a:rPr lang="hu-HU" sz="2700" kern="1200" dirty="0" err="1" smtClean="0"/>
            <a:t>EUMSz</a:t>
          </a:r>
          <a:r>
            <a:rPr lang="hu-HU" sz="2700" kern="1200" dirty="0" smtClean="0"/>
            <a:t> vonatkozó rendelkezései?</a:t>
          </a:r>
          <a:endParaRPr lang="en-US" sz="2700" kern="1200" dirty="0"/>
        </a:p>
      </dsp:txBody>
      <dsp:txXfrm>
        <a:off x="52359" y="2438016"/>
        <a:ext cx="8176202" cy="9678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1FCF2-56EF-46A3-9BF0-500F326D6A12}" type="datetimeFigureOut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7D71C-0F18-4641-AB0C-C1A7F03E9A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226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F437-72CC-433D-86BC-0CD306918B97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011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3504-9EF9-427E-83FB-24735470AE8D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913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DEF0-53CA-4F1C-B7D9-9A15BAD77609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741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E82B-F9BC-493D-9B1C-CDE5A6541B5B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35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91A4-8AD7-4F8D-8C28-44FFD0B7E229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0103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A6BE-911E-4BC0-91F4-B83508335087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812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072-598C-4D33-A8BA-52C51AFF1B2E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6575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F6AF-8D99-40FF-91DE-219550588F65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041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4B5F-59EA-40B2-BC8A-AED01E5240C7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063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753-DEF2-4541-955E-C408A1F7E55D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360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77-C3BC-454D-B144-E4ED1F7FD406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64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56B0-71D6-4693-A365-CDCB75251DB3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6003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12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microsoft.com/office/2007/relationships/diagramDrawing" Target="../diagrams/drawing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12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microsoft.com/office/2007/relationships/diagramDrawing" Target="../diagrams/drawing11.xml"/><Relationship Id="rId5" Type="http://schemas.openxmlformats.org/officeDocument/2006/relationships/diagramQuickStyle" Target="../diagrams/quickStyle11.xml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12" Type="http://schemas.microsoft.com/office/2007/relationships/diagramDrawing" Target="../diagrams/drawing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microsoft.com/office/2007/relationships/diagramDrawing" Target="../diagrams/drawing13.xml"/><Relationship Id="rId5" Type="http://schemas.openxmlformats.org/officeDocument/2006/relationships/diagramQuickStyle" Target="../diagrams/quickStyle13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A belső piac joga</a:t>
            </a:r>
            <a:br>
              <a:rPr lang="hu-HU" dirty="0">
                <a:solidFill>
                  <a:srgbClr val="FFFFFF"/>
                </a:solidFill>
              </a:rPr>
            </a:br>
            <a:r>
              <a:rPr lang="hu-HU" dirty="0" smtClean="0">
                <a:solidFill>
                  <a:srgbClr val="FFFFFF"/>
                </a:solidFill>
              </a:rPr>
              <a:t>III-V. 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4" name="Alcím 3">
            <a:extLst>
              <a:ext uri="{FF2B5EF4-FFF2-40B4-BE49-F238E27FC236}">
                <a16:creationId xmlns="" xmlns:a16="http://schemas.microsoft.com/office/drawing/2014/main" id="{A45365FC-D4D7-0F4A-8638-9BD62C4BB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704" y="3789040"/>
            <a:ext cx="5112568" cy="1584176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(A szolgáltatások és a tőke, valamint az ítéletek szabad áramlása)</a:t>
            </a:r>
          </a:p>
          <a:p>
            <a:endParaRPr lang="hu-HU" dirty="0" smtClean="0"/>
          </a:p>
          <a:p>
            <a:r>
              <a:rPr lang="en-US" dirty="0">
                <a:solidFill>
                  <a:srgbClr val="FFFFFF"/>
                </a:solidFill>
              </a:rPr>
              <a:t>dr. Mernyei Ákos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257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1268760"/>
            <a:ext cx="4378463" cy="367045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C9C45B65-1916-9747-8843-9A982C8D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 dirty="0" smtClean="0"/>
              <a:t>Az EUB ítélete</a:t>
            </a:r>
            <a:endParaRPr lang="hu-HU" sz="37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268FD8B-41E9-FB41-928F-DCAA8CDD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95031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u-HU" sz="2800" dirty="0" smtClean="0"/>
              <a:t>Bizottság kontra Franciaország ügy:</a:t>
            </a:r>
          </a:p>
          <a:p>
            <a:pPr marL="0" indent="0">
              <a:lnSpc>
                <a:spcPct val="90000"/>
              </a:lnSpc>
              <a:buNone/>
            </a:pPr>
            <a:endParaRPr lang="hu-HU" sz="2800" i="1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Kizárólag a birtokba vehető dolog átengedése az, amely a termékértékesítés kategóriájába tartozik.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Azok az értékesítési módok, amelyek nem tartoznak a fenti kategóriába, szolgáltatásnyújtásnak minősülnek.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Mivel az elektronikus könyvek nem kézzel foghatóak, az értékesítésük elektronikus úton nyújtott szolgáltatásnak minősülnek.</a:t>
            </a:r>
          </a:p>
          <a:p>
            <a:pPr algn="just">
              <a:lnSpc>
                <a:spcPct val="90000"/>
              </a:lnSpc>
            </a:pPr>
            <a:endParaRPr lang="hu-HU" i="1" dirty="0" smtClean="0"/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566F6761-DED4-4141-9389-CB9B659F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/>
              <a:pPr>
                <a:spcAft>
                  <a:spcPts val="600"/>
                </a:spcAft>
              </a:pPr>
              <a:t>10</a:t>
            </a:fld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FF58B48C-AAAD-CA4F-942A-23C48FA26508}"/>
              </a:ext>
            </a:extLst>
          </p:cNvPr>
          <p:cNvSpPr/>
          <p:nvPr/>
        </p:nvSpPr>
        <p:spPr>
          <a:xfrm>
            <a:off x="6660232" y="4947380"/>
            <a:ext cx="1723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/>
              <a:t>https://smartblogger.com/</a:t>
            </a:r>
          </a:p>
        </p:txBody>
      </p:sp>
    </p:spTree>
    <p:extLst>
      <p:ext uri="{BB962C8B-B14F-4D97-AF65-F5344CB8AC3E}">
        <p14:creationId xmlns:p14="http://schemas.microsoft.com/office/powerpoint/2010/main" xmlns="" val="32062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672" y="3645024"/>
            <a:ext cx="5616624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95ECFE59-AD01-9145-867A-AF38AE1E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4"/>
            <a:ext cx="3840085" cy="183973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u-HU" sz="3700" dirty="0"/>
              <a:t>Példa </a:t>
            </a:r>
            <a:r>
              <a:rPr lang="hu-HU" sz="3700" dirty="0" smtClean="0"/>
              <a:t>a letelepedés szabadsága és a szolgáltatásnyújtás elhatárolására</a:t>
            </a:r>
            <a:endParaRPr lang="hu-HU" sz="37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E80DDC-372E-4547-A371-D00974A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89458"/>
            <a:ext cx="4008047" cy="3963878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Gebhard-ügy</a:t>
            </a:r>
            <a:r>
              <a:rPr lang="hu-HU" sz="2800" dirty="0" smtClean="0"/>
              <a:t>:</a:t>
            </a:r>
          </a:p>
          <a:p>
            <a:pPr marL="0" indent="0">
              <a:buNone/>
            </a:pPr>
            <a:endParaRPr lang="hu-HU" sz="2800" i="1" dirty="0" smtClean="0"/>
          </a:p>
          <a:p>
            <a:r>
              <a:rPr lang="hu-HU" sz="1600" dirty="0" smtClean="0"/>
              <a:t>Az ügy során az ügyvédi tevékenység kapcsán kellett a Bíróságnak a két szabadság közötti elhatárolásról döntenie.</a:t>
            </a:r>
          </a:p>
          <a:p>
            <a:r>
              <a:rPr lang="hu-HU" sz="1600" dirty="0" smtClean="0"/>
              <a:t>A német állampolgárságú </a:t>
            </a:r>
            <a:r>
              <a:rPr lang="hu-HU" sz="1600" dirty="0" err="1" smtClean="0"/>
              <a:t>Gebhard</a:t>
            </a:r>
            <a:r>
              <a:rPr lang="hu-HU" sz="1600" dirty="0" smtClean="0"/>
              <a:t> úr Olaszországban folytatott ügyvédi tevékenységet.</a:t>
            </a:r>
          </a:p>
          <a:p>
            <a:r>
              <a:rPr lang="hu-HU" sz="1600" dirty="0" smtClean="0"/>
              <a:t>Milánóban olasz kollégákkal ügyvédi irodát is nyitott.</a:t>
            </a:r>
          </a:p>
          <a:p>
            <a:r>
              <a:rPr lang="hu-HU" sz="1600" dirty="0" smtClean="0"/>
              <a:t>Eljárást indítottak ellene, amiért jogtalanul használta az „</a:t>
            </a:r>
            <a:r>
              <a:rPr lang="hu-HU" sz="1600" dirty="0" err="1" smtClean="0"/>
              <a:t>avvocato</a:t>
            </a:r>
            <a:r>
              <a:rPr lang="hu-HU" sz="1600" dirty="0" smtClean="0"/>
              <a:t>” megnevezést.</a:t>
            </a:r>
          </a:p>
          <a:p>
            <a:endParaRPr lang="hu-HU" sz="1600" i="1" dirty="0" smtClean="0"/>
          </a:p>
          <a:p>
            <a:pPr marL="0" indent="0">
              <a:buNone/>
            </a:pPr>
            <a:endParaRPr lang="hu-HU" sz="1800" i="1" dirty="0"/>
          </a:p>
          <a:p>
            <a:pPr lvl="1" algn="just"/>
            <a:endParaRPr lang="hu-HU" sz="1600" dirty="0"/>
          </a:p>
          <a:p>
            <a:pPr>
              <a:lnSpc>
                <a:spcPct val="90000"/>
              </a:lnSpc>
            </a:pP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F053AFD-8B3F-8742-B4E4-C64F61F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mtClean="0"/>
              <a:pPr>
                <a:spcAft>
                  <a:spcPts val="600"/>
                </a:spcAft>
              </a:pPr>
              <a:t>11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3ADEC2D5-D7A3-F64E-B6C0-8EC49BBF907F}"/>
              </a:ext>
            </a:extLst>
          </p:cNvPr>
          <p:cNvSpPr/>
          <p:nvPr/>
        </p:nvSpPr>
        <p:spPr>
          <a:xfrm>
            <a:off x="7236296" y="6538912"/>
            <a:ext cx="1909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/>
              <a:t>https://www.labovick.com/</a:t>
            </a:r>
          </a:p>
        </p:txBody>
      </p:sp>
    </p:spTree>
    <p:extLst>
      <p:ext uri="{BB962C8B-B14F-4D97-AF65-F5344CB8AC3E}">
        <p14:creationId xmlns:p14="http://schemas.microsoft.com/office/powerpoint/2010/main" xmlns="" val="22144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509" y="3472610"/>
            <a:ext cx="5472608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95ECFE59-AD01-9145-867A-AF38AE1E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4"/>
            <a:ext cx="3840085" cy="1839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 dirty="0" smtClean="0"/>
              <a:t>Az EUB ítélete</a:t>
            </a:r>
            <a:endParaRPr lang="hu-HU" sz="37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E80DDC-372E-4547-A371-D00974A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381" y="2417450"/>
            <a:ext cx="4008047" cy="3963878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 err="1" smtClean="0"/>
              <a:t>Gebhard-ügy</a:t>
            </a:r>
            <a:r>
              <a:rPr lang="hu-HU" sz="2800" dirty="0" smtClean="0"/>
              <a:t>:</a:t>
            </a:r>
          </a:p>
          <a:p>
            <a:pPr marL="0" indent="0">
              <a:buNone/>
            </a:pPr>
            <a:endParaRPr lang="hu-HU" sz="2800" i="1" dirty="0" smtClean="0"/>
          </a:p>
          <a:p>
            <a:r>
              <a:rPr lang="hu-HU" sz="1600" dirty="0" smtClean="0"/>
              <a:t>Amennyiben a tevékenységet az adott állampolgár stabilan és állandó formában folytatja egy másik tagállam területén, akkor arra vonatkozóan a letelepedés szabadságát kell figyelembe venni.</a:t>
            </a:r>
          </a:p>
          <a:p>
            <a:pPr marL="0" indent="0">
              <a:buNone/>
            </a:pPr>
            <a:endParaRPr lang="hu-HU" sz="1600" dirty="0" smtClean="0"/>
          </a:p>
          <a:p>
            <a:r>
              <a:rPr lang="hu-HU" sz="1600" dirty="0" smtClean="0"/>
              <a:t>Meg kell vizsgálni a tevékenység hosszát, rendszerességét, visszatérő jellegét, állandóságát.</a:t>
            </a:r>
          </a:p>
          <a:p>
            <a:pPr marL="0" indent="0">
              <a:buNone/>
            </a:pPr>
            <a:endParaRPr lang="hu-HU" sz="1600" dirty="0" smtClean="0"/>
          </a:p>
          <a:p>
            <a:r>
              <a:rPr lang="hu-HU" sz="1600" dirty="0" smtClean="0"/>
              <a:t>Amennyiben a tevékenység átmeneti, a szolgáltatás kategóriája a megfelelő.</a:t>
            </a:r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1600" dirty="0" smtClean="0">
                <a:sym typeface="Wingdings" panose="05000000000000000000" pitchFamily="2" charset="2"/>
              </a:rPr>
              <a:t> „</a:t>
            </a:r>
            <a:r>
              <a:rPr lang="hu-HU" sz="1600" dirty="0" err="1" smtClean="0">
                <a:sym typeface="Wingdings" panose="05000000000000000000" pitchFamily="2" charset="2"/>
              </a:rPr>
              <a:t>Gebhard-teszt</a:t>
            </a:r>
            <a:r>
              <a:rPr lang="hu-HU" sz="1600" dirty="0" smtClean="0">
                <a:sym typeface="Wingdings" panose="05000000000000000000" pitchFamily="2" charset="2"/>
              </a:rPr>
              <a:t>”</a:t>
            </a:r>
            <a:endParaRPr lang="hu-HU" sz="1600" dirty="0" smtClean="0"/>
          </a:p>
          <a:p>
            <a:pPr marL="0" indent="0">
              <a:buNone/>
            </a:pPr>
            <a:endParaRPr lang="hu-HU" sz="1800" i="1" dirty="0"/>
          </a:p>
          <a:p>
            <a:pPr lvl="1" algn="just"/>
            <a:endParaRPr lang="hu-HU" sz="1600" dirty="0"/>
          </a:p>
          <a:p>
            <a:pPr>
              <a:lnSpc>
                <a:spcPct val="90000"/>
              </a:lnSpc>
            </a:pP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F053AFD-8B3F-8742-B4E4-C64F61F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mtClean="0"/>
              <a:pPr>
                <a:spcAft>
                  <a:spcPts val="600"/>
                </a:spcAft>
              </a:pPr>
              <a:t>12</a:t>
            </a:fld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3ADEC2D5-D7A3-F64E-B6C0-8EC49BBF907F}"/>
              </a:ext>
            </a:extLst>
          </p:cNvPr>
          <p:cNvSpPr/>
          <p:nvPr/>
        </p:nvSpPr>
        <p:spPr>
          <a:xfrm>
            <a:off x="7236296" y="6538912"/>
            <a:ext cx="1909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/>
              <a:t>https://www.labovick.com/</a:t>
            </a:r>
          </a:p>
        </p:txBody>
      </p:sp>
    </p:spTree>
    <p:extLst>
      <p:ext uri="{BB962C8B-B14F-4D97-AF65-F5344CB8AC3E}">
        <p14:creationId xmlns:p14="http://schemas.microsoft.com/office/powerpoint/2010/main" xmlns="" val="28125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BA0F8D4-CE17-C645-B376-E9653BA3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FFFFFF"/>
                </a:solidFill>
              </a:rPr>
              <a:t>A </a:t>
            </a:r>
            <a:r>
              <a:rPr lang="hu-HU" sz="3500" dirty="0" smtClean="0">
                <a:solidFill>
                  <a:srgbClr val="FFFFFF"/>
                </a:solidFill>
              </a:rPr>
              <a:t>szolgáltatásnyújtás szabadságának korlátozása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A47F2D2-99EF-BB40-ACB6-DC236CA9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13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1F61B673-6E63-434F-8A74-265D11817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3728878"/>
              </p:ext>
            </p:extLst>
          </p:nvPr>
        </p:nvGraphicFramePr>
        <p:xfrm>
          <a:off x="467544" y="2636912"/>
          <a:ext cx="82809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386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5ECFE59-AD01-9145-867A-AF38AE1E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4"/>
            <a:ext cx="3840085" cy="1839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 dirty="0" smtClean="0"/>
              <a:t>Példa a szolgáltatásnyújtás korlátozására</a:t>
            </a:r>
            <a:endParaRPr lang="hu-HU" sz="37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E80DDC-372E-4547-A371-D00974A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929348"/>
            <a:ext cx="4008047" cy="3963878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Luisi</a:t>
            </a:r>
            <a:r>
              <a:rPr lang="hu-HU" sz="2800" dirty="0" smtClean="0"/>
              <a:t> és </a:t>
            </a:r>
            <a:r>
              <a:rPr lang="hu-HU" sz="2800" dirty="0" err="1" smtClean="0"/>
              <a:t>Carbone</a:t>
            </a:r>
            <a:r>
              <a:rPr lang="hu-HU" sz="2800" dirty="0" smtClean="0"/>
              <a:t> ügy:</a:t>
            </a:r>
          </a:p>
          <a:p>
            <a:pPr marL="0" indent="0">
              <a:buNone/>
            </a:pPr>
            <a:endParaRPr lang="hu-HU" sz="2800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A két olasz állampolgár nagy mennyiségű olasz lírát próbált átvinni a határon.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Az akkori jogszabályok szerint maximum 500 ezer lírát lehetett évente kivinni turisztikai, tanulmány, üzleti vagy orvosi kezelési célra.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A vádlottak arra hivatkoztak, hogy egészségügyi szolgáltatást akartak igénybe venni.</a:t>
            </a:r>
          </a:p>
          <a:p>
            <a:pPr>
              <a:lnSpc>
                <a:spcPct val="90000"/>
              </a:lnSpc>
            </a:pPr>
            <a:endParaRPr lang="hu-HU" sz="1600" i="1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F053AFD-8B3F-8742-B4E4-C64F61F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mtClean="0"/>
              <a:pPr>
                <a:spcAft>
                  <a:spcPts val="600"/>
                </a:spcAft>
              </a:pPr>
              <a:t>14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372200" y="4437112"/>
            <a:ext cx="2065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/>
              <a:t>https://timesofsandiego.com/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397" y="1772816"/>
            <a:ext cx="473652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28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5ECFE59-AD01-9145-867A-AF38AE1E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4"/>
            <a:ext cx="3840085" cy="1839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 dirty="0" smtClean="0"/>
              <a:t>Az EUB ítélete</a:t>
            </a:r>
            <a:endParaRPr lang="hu-HU" sz="37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E80DDC-372E-4547-A371-D00974A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50" y="2593672"/>
            <a:ext cx="4008047" cy="3963878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 err="1" smtClean="0"/>
              <a:t>Luisi</a:t>
            </a:r>
            <a:r>
              <a:rPr lang="hu-HU" sz="2800" dirty="0" smtClean="0"/>
              <a:t> és </a:t>
            </a:r>
            <a:r>
              <a:rPr lang="hu-HU" sz="2800" dirty="0" err="1" smtClean="0"/>
              <a:t>Carbone</a:t>
            </a:r>
            <a:r>
              <a:rPr lang="hu-HU" sz="2800" dirty="0" smtClean="0"/>
              <a:t> ügy:</a:t>
            </a:r>
          </a:p>
          <a:p>
            <a:pPr marL="0" indent="0">
              <a:buNone/>
            </a:pPr>
            <a:endParaRPr lang="hu-HU" sz="2800" i="1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A szolgáltatásnyújtás szabadságába beletartozik az is, hogy az igénybe vevő más tagállamba utazzon a szolgáltatás igénybe vételére.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Azok az állampolgárok, akik turizmus, tanulmányi ügy vagy üzleti ügy céljából, illetve egészségügyi szolgáltatás igénybevétele érdekében utaznak más tagállamba, szolgáltatást igénybe vevőknek minősülnek.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Az olasz devizaszabályok alkalmasak a szolgáltatások szabad áramlásának korlátozására.</a:t>
            </a: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F053AFD-8B3F-8742-B4E4-C64F61F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mtClean="0"/>
              <a:pPr>
                <a:spcAft>
                  <a:spcPts val="600"/>
                </a:spcAft>
              </a:pPr>
              <a:t>15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372200" y="4437112"/>
            <a:ext cx="2065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/>
              <a:t>https://timesofsandiego.com/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397" y="1772816"/>
            <a:ext cx="473652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67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BA0F8D4-CE17-C645-B376-E9653BA3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FFFFFF"/>
                </a:solidFill>
              </a:rPr>
              <a:t>Kimentési okok a szolgáltatásnyújtás szabadsága alól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A47F2D2-99EF-BB40-ACB6-DC236CA9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1F61B673-6E63-434F-8A74-265D11817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7729237"/>
              </p:ext>
            </p:extLst>
          </p:nvPr>
        </p:nvGraphicFramePr>
        <p:xfrm>
          <a:off x="467544" y="2636912"/>
          <a:ext cx="82809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rtalom helye 2">
            <a:extLst>
              <a:ext uri="{FF2B5EF4-FFF2-40B4-BE49-F238E27FC236}">
                <a16:creationId xmlns="" xmlns:a16="http://schemas.microsoft.com/office/drawing/2014/main" id="{1F61B673-6E63-434F-8A74-265D11817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84552"/>
              </p:ext>
            </p:extLst>
          </p:nvPr>
        </p:nvGraphicFramePr>
        <p:xfrm>
          <a:off x="619944" y="2789312"/>
          <a:ext cx="82809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9425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5ECFE59-AD01-9145-867A-AF38AE1E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4"/>
            <a:ext cx="3840085" cy="1839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 dirty="0"/>
              <a:t>Példa </a:t>
            </a:r>
            <a:r>
              <a:rPr lang="hu-HU" sz="3700" dirty="0" smtClean="0"/>
              <a:t>a közrendre való hivatkozásra</a:t>
            </a:r>
            <a:endParaRPr lang="hu-HU" sz="37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E80DDC-372E-4547-A371-D00974A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40649"/>
            <a:ext cx="4057395" cy="3999104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 smtClean="0"/>
              <a:t>Omega ügy:</a:t>
            </a:r>
          </a:p>
          <a:p>
            <a:pPr marL="0" indent="0" algn="just">
              <a:buNone/>
            </a:pPr>
            <a:endParaRPr lang="hu-HU" sz="2400" i="1" dirty="0" smtClean="0"/>
          </a:p>
          <a:p>
            <a:pPr algn="just"/>
            <a:r>
              <a:rPr lang="hu-HU" sz="1600" dirty="0"/>
              <a:t>A német társaság egy olyan játéktermet akart létrehozni, ahol a játékosok lézerfegyverekkel harcolhatnak egymás ellen</a:t>
            </a:r>
            <a:r>
              <a:rPr lang="hu-HU" sz="1600" dirty="0" smtClean="0"/>
              <a:t>.</a:t>
            </a:r>
          </a:p>
          <a:p>
            <a:pPr marL="0" indent="0" algn="just">
              <a:buNone/>
            </a:pPr>
            <a:endParaRPr lang="hu-HU" sz="1600" dirty="0" smtClean="0"/>
          </a:p>
          <a:p>
            <a:pPr algn="just"/>
            <a:r>
              <a:rPr lang="hu-HU" sz="1600" dirty="0" smtClean="0"/>
              <a:t>A német alkotmányos rendszerben kiemelt jelentőséggel bír az emberi méltóság védelme.</a:t>
            </a:r>
          </a:p>
          <a:p>
            <a:pPr marL="0" indent="0" algn="just">
              <a:buNone/>
            </a:pPr>
            <a:endParaRPr lang="hu-HU" sz="1600" dirty="0" smtClean="0"/>
          </a:p>
          <a:p>
            <a:pPr algn="just"/>
            <a:r>
              <a:rPr lang="hu-HU" sz="1600" dirty="0" smtClean="0"/>
              <a:t>A hatóságok az emberi méltóság sérelmére hivatkozva betiltották a játékterem üzemeltetését.</a:t>
            </a:r>
          </a:p>
          <a:p>
            <a:pPr marL="0" indent="0" algn="just">
              <a:buNone/>
            </a:pPr>
            <a:endParaRPr lang="hu-HU" sz="1600" dirty="0" smtClean="0"/>
          </a:p>
          <a:p>
            <a:pPr algn="just"/>
            <a:r>
              <a:rPr lang="hu-HU" sz="1600" dirty="0" smtClean="0"/>
              <a:t>Az ügyben szembekerült egymással az emberi méltóság védelme és a szolgáltatások szabadsága.</a:t>
            </a:r>
            <a:endParaRPr lang="hu-HU" sz="1600" dirty="0"/>
          </a:p>
          <a:p>
            <a:endParaRPr lang="hu-HU" sz="1600" dirty="0"/>
          </a:p>
          <a:p>
            <a:pPr>
              <a:lnSpc>
                <a:spcPct val="90000"/>
              </a:lnSpc>
            </a:pP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F053AFD-8B3F-8742-B4E4-C64F61F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mtClean="0"/>
              <a:pPr>
                <a:spcAft>
                  <a:spcPts val="600"/>
                </a:spcAft>
              </a:pPr>
              <a:t>17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504" y="2852936"/>
            <a:ext cx="5103440" cy="340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6732240" y="6158548"/>
            <a:ext cx="2303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/>
              <a:t>https://www.colonialbowlingnj.com/</a:t>
            </a:r>
          </a:p>
        </p:txBody>
      </p:sp>
    </p:spTree>
    <p:extLst>
      <p:ext uri="{BB962C8B-B14F-4D97-AF65-F5344CB8AC3E}">
        <p14:creationId xmlns:p14="http://schemas.microsoft.com/office/powerpoint/2010/main" xmlns="" val="42483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5ECFE59-AD01-9145-867A-AF38AE1E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4"/>
            <a:ext cx="3840085" cy="1839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 dirty="0" smtClean="0"/>
              <a:t>Az EUB ítélete</a:t>
            </a:r>
            <a:endParaRPr lang="hu-HU" sz="37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E80DDC-372E-4547-A371-D00974A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82" y="3068960"/>
            <a:ext cx="3672408" cy="2428511"/>
          </a:xfrm>
        </p:spPr>
        <p:txBody>
          <a:bodyPr>
            <a:normAutofit/>
          </a:bodyPr>
          <a:lstStyle/>
          <a:p>
            <a:r>
              <a:rPr lang="hu-HU" sz="2600" dirty="0" smtClean="0"/>
              <a:t>Omega ügy:</a:t>
            </a:r>
          </a:p>
          <a:p>
            <a:pPr marL="0" indent="0">
              <a:buNone/>
            </a:pPr>
            <a:endParaRPr lang="hu-HU" sz="2600" i="1" dirty="0" smtClean="0"/>
          </a:p>
          <a:p>
            <a:pPr algn="just"/>
            <a:r>
              <a:rPr lang="hu-HU" sz="1600" dirty="0" smtClean="0"/>
              <a:t>A Bíróság megállapította, hogy az emberi méltóság védelme </a:t>
            </a:r>
            <a:r>
              <a:rPr lang="hu-HU" sz="1600" b="1" dirty="0" smtClean="0"/>
              <a:t>érvényes kimentési okként szolgálhat </a:t>
            </a:r>
            <a:r>
              <a:rPr lang="hu-HU" sz="1600" dirty="0" smtClean="0"/>
              <a:t>a szolgáltatások szabadságának elve alól.</a:t>
            </a:r>
            <a:endParaRPr lang="hu-HU" sz="1600" dirty="0"/>
          </a:p>
          <a:p>
            <a:pPr>
              <a:lnSpc>
                <a:spcPct val="90000"/>
              </a:lnSpc>
            </a:pP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F053AFD-8B3F-8742-B4E4-C64F61F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mtClean="0"/>
              <a:pPr>
                <a:spcAft>
                  <a:spcPts val="600"/>
                </a:spcAft>
              </a:pPr>
              <a:t>18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504" y="2852936"/>
            <a:ext cx="5103440" cy="340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6732240" y="6158548"/>
            <a:ext cx="2303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/>
              <a:t>https://www.colonialbowlingnj.com/</a:t>
            </a:r>
          </a:p>
        </p:txBody>
      </p:sp>
    </p:spTree>
    <p:extLst>
      <p:ext uri="{BB962C8B-B14F-4D97-AF65-F5344CB8AC3E}">
        <p14:creationId xmlns:p14="http://schemas.microsoft.com/office/powerpoint/2010/main" xmlns="" val="13067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FFFFFF"/>
                </a:solidFill>
              </a:rPr>
              <a:t>II. A tőke szabad mozgása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8" name="Tartalom helye 2">
            <a:extLst>
              <a:ext uri="{FF2B5EF4-FFF2-40B4-BE49-F238E27FC236}">
                <a16:creationId xmlns="" xmlns:a16="http://schemas.microsoft.com/office/drawing/2014/main" id="{1F61B673-6E63-434F-8A74-265D11817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2307143"/>
              </p:ext>
            </p:extLst>
          </p:nvPr>
        </p:nvGraphicFramePr>
        <p:xfrm>
          <a:off x="439244" y="2420888"/>
          <a:ext cx="8265511" cy="42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162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51603" y="641017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>
                <a:solidFill>
                  <a:srgbClr val="000000"/>
                </a:solidFill>
              </a:rPr>
              <a:t>I. Az </a:t>
            </a:r>
            <a:r>
              <a:rPr lang="hu-HU" sz="3400" dirty="0" smtClean="0">
                <a:solidFill>
                  <a:srgbClr val="000000"/>
                </a:solidFill>
              </a:rPr>
              <a:t>szolgáltatások szabad mozgása</a:t>
            </a:r>
            <a:endParaRPr lang="hu-HU" sz="34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700808"/>
            <a:ext cx="4248471" cy="4872569"/>
          </a:xfrm>
        </p:spPr>
        <p:txBody>
          <a:bodyPr anchor="ctr">
            <a:normAutofit fontScale="92500" lnSpcReduction="20000"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Mi tartozik a szolgáltatás fogalma alá?</a:t>
            </a:r>
          </a:p>
          <a:p>
            <a:pPr marL="0" indent="0">
              <a:buNone/>
            </a:pPr>
            <a:endParaRPr lang="hu-HU" sz="16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hu-HU" sz="1600" dirty="0" err="1" smtClean="0">
                <a:solidFill>
                  <a:srgbClr val="000000"/>
                </a:solidFill>
              </a:rPr>
              <a:t>EUMSz</a:t>
            </a:r>
            <a:r>
              <a:rPr lang="hu-HU" sz="1600" dirty="0" smtClean="0">
                <a:solidFill>
                  <a:srgbClr val="000000"/>
                </a:solidFill>
              </a:rPr>
              <a:t> 57. cikk:  „</a:t>
            </a:r>
            <a:r>
              <a:rPr lang="hu-HU" sz="1600" dirty="0" smtClean="0"/>
              <a:t>A </a:t>
            </a:r>
            <a:r>
              <a:rPr lang="hu-HU" sz="1600" dirty="0"/>
              <a:t>Szerződések alkalmazásában „szolgáltatás”</a:t>
            </a:r>
            <a:r>
              <a:rPr lang="hu-HU" sz="1600" b="1" dirty="0"/>
              <a:t> a rendszerint díjazás ellenében nyújtott szolgáltatás, ha nem tartozik az áruk, a tőke és a személyek szabad mozgására vonatkozó rendelkezések hatálya alá</a:t>
            </a:r>
            <a:r>
              <a:rPr lang="hu-HU" sz="1600" dirty="0"/>
              <a:t>. </a:t>
            </a:r>
            <a:endParaRPr lang="hu-HU" sz="1600" dirty="0" smtClean="0"/>
          </a:p>
          <a:p>
            <a:pPr marL="0" indent="0" algn="just">
              <a:buNone/>
            </a:pPr>
            <a:endParaRPr lang="hu-HU" sz="1600" dirty="0" smtClean="0"/>
          </a:p>
          <a:p>
            <a:pPr marL="0" indent="0" algn="just">
              <a:buNone/>
            </a:pPr>
            <a:r>
              <a:rPr lang="hu-HU" sz="1600" b="1" dirty="0" smtClean="0"/>
              <a:t>Szolgáltatásnak </a:t>
            </a:r>
            <a:r>
              <a:rPr lang="hu-HU" sz="1600" b="1" dirty="0"/>
              <a:t>minősülnek különösen</a:t>
            </a:r>
            <a:r>
              <a:rPr lang="hu-HU" sz="1600" dirty="0"/>
              <a:t>: </a:t>
            </a:r>
            <a:endParaRPr lang="hu-HU" sz="1600" dirty="0" smtClean="0"/>
          </a:p>
          <a:p>
            <a:pPr>
              <a:buAutoNum type="alphaLcParenR"/>
            </a:pPr>
            <a:r>
              <a:rPr lang="hu-HU" sz="1600" dirty="0" smtClean="0"/>
              <a:t>az </a:t>
            </a:r>
            <a:r>
              <a:rPr lang="hu-HU" sz="1600" dirty="0"/>
              <a:t>ipari jellegű tevékenységek; </a:t>
            </a:r>
            <a:endParaRPr lang="hu-HU" sz="1600" dirty="0" smtClean="0"/>
          </a:p>
          <a:p>
            <a:pPr>
              <a:buAutoNum type="alphaLcParenR"/>
            </a:pPr>
            <a:r>
              <a:rPr lang="hu-HU" sz="1600" dirty="0" smtClean="0"/>
              <a:t> a </a:t>
            </a:r>
            <a:r>
              <a:rPr lang="hu-HU" sz="1600" dirty="0"/>
              <a:t>kereskedelmi jellegű tevékenységek</a:t>
            </a:r>
            <a:r>
              <a:rPr lang="hu-HU" sz="1600" dirty="0" smtClean="0"/>
              <a:t>;</a:t>
            </a:r>
          </a:p>
          <a:p>
            <a:pPr>
              <a:buAutoNum type="alphaLcParenR"/>
            </a:pPr>
            <a:r>
              <a:rPr lang="hu-HU" sz="1600" dirty="0" smtClean="0"/>
              <a:t>a </a:t>
            </a:r>
            <a:r>
              <a:rPr lang="hu-HU" sz="1600" dirty="0"/>
              <a:t>kézműipari tevékenységek; </a:t>
            </a:r>
            <a:endParaRPr lang="hu-HU" sz="1600" dirty="0" smtClean="0"/>
          </a:p>
          <a:p>
            <a:pPr>
              <a:buAutoNum type="alphaLcParenR"/>
            </a:pPr>
            <a:r>
              <a:rPr lang="hu-HU" sz="1600" dirty="0" smtClean="0"/>
              <a:t>a </a:t>
            </a:r>
            <a:r>
              <a:rPr lang="hu-HU" sz="1600" dirty="0"/>
              <a:t>szabadfoglalkozásúként végzett tevékenységek. </a:t>
            </a:r>
            <a:endParaRPr lang="hu-HU" sz="1600" dirty="0" smtClean="0"/>
          </a:p>
          <a:p>
            <a:pPr marL="0" indent="0" algn="just">
              <a:buNone/>
            </a:pPr>
            <a:endParaRPr lang="hu-HU" sz="1600" dirty="0" smtClean="0"/>
          </a:p>
          <a:p>
            <a:pPr marL="0" indent="0" algn="just">
              <a:buNone/>
            </a:pPr>
            <a:r>
              <a:rPr lang="hu-HU" sz="1600" dirty="0" smtClean="0"/>
              <a:t>A </a:t>
            </a:r>
            <a:r>
              <a:rPr lang="hu-HU" sz="1600" dirty="0"/>
              <a:t>letelepedési jogra vonatkozó fejezet rendelkezéseinek sérelme nélkül a szolgáltatást nyújtó személy a szolgáltatásnyújtás érdekében tevékenységét ideiglenesen a szolgáltatásnyújtás helye szerinti tagállamban is folytathatja az ezen állam saját állampolgáraira irányadó feltételek szerint</a:t>
            </a:r>
            <a:r>
              <a:rPr lang="hu-HU" sz="1600" dirty="0" smtClean="0"/>
              <a:t>.”</a:t>
            </a:r>
            <a:endParaRPr lang="hu-HU" sz="1600" dirty="0">
              <a:solidFill>
                <a:srgbClr val="000000"/>
              </a:solidFill>
            </a:endParaRPr>
          </a:p>
          <a:p>
            <a:pPr lvl="1"/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19448" y="63378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hu-HU" sz="825">
              <a:solidFill>
                <a:srgbClr val="898989"/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F96221C4-F025-B847-9E40-2DB46E9456B1}"/>
              </a:ext>
            </a:extLst>
          </p:cNvPr>
          <p:cNvSpPr/>
          <p:nvPr/>
        </p:nvSpPr>
        <p:spPr>
          <a:xfrm>
            <a:off x="1140894" y="4679021"/>
            <a:ext cx="25698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/>
              <a:t>http://www.euic.me/chapter3/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414" y="2276871"/>
            <a:ext cx="366586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4145" y="1772816"/>
            <a:ext cx="3083829" cy="3024335"/>
          </a:xfrm>
        </p:spPr>
        <p:txBody>
          <a:bodyPr>
            <a:normAutofit fontScale="90000"/>
          </a:bodyPr>
          <a:lstStyle/>
          <a:p>
            <a:pPr marL="685800" lvl="1" algn="ctr">
              <a:lnSpc>
                <a:spcPct val="90000"/>
              </a:lnSpc>
            </a:pPr>
            <a:r>
              <a:rPr kumimoji="0" 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 </a:t>
            </a:r>
            <a:br>
              <a:rPr kumimoji="0" 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fizetési művelet </a:t>
            </a:r>
            <a:br>
              <a:rPr kumimoji="0" 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hu-H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és a tőkemozgás közötti különbség</a:t>
            </a: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hu-HU" sz="2000" b="1" dirty="0">
                <a:solidFill>
                  <a:srgbClr val="000000"/>
                </a:solidFill>
              </a:rPr>
              <a:t>Fizetési művelet</a:t>
            </a:r>
            <a:r>
              <a:rPr lang="hu-HU" sz="2000" dirty="0">
                <a:solidFill>
                  <a:srgbClr val="000000"/>
                </a:solidFill>
              </a:rPr>
              <a:t>: </a:t>
            </a:r>
            <a:endParaRPr lang="hu-HU" sz="2000" dirty="0" smtClean="0">
              <a:solidFill>
                <a:srgbClr val="000000"/>
              </a:solidFill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hu-HU" sz="2000" dirty="0" smtClean="0">
                <a:solidFill>
                  <a:srgbClr val="000000"/>
                </a:solidFill>
              </a:rPr>
              <a:t>az </a:t>
            </a:r>
            <a:r>
              <a:rPr lang="hu-HU" sz="2000" dirty="0">
                <a:solidFill>
                  <a:srgbClr val="000000"/>
                </a:solidFill>
              </a:rPr>
              <a:t>olyan valuta-átutalások, amelyek valamilyen alapul fekvő ügylet ellenszolgáltatását testesítik meg. </a:t>
            </a:r>
            <a:endParaRPr lang="hu-HU" sz="2000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hu-HU" sz="2000" dirty="0">
                <a:solidFill>
                  <a:srgbClr val="000000"/>
                </a:solidFill>
              </a:rPr>
              <a:t/>
            </a:r>
            <a:br>
              <a:rPr lang="hu-HU" sz="2000" dirty="0">
                <a:solidFill>
                  <a:srgbClr val="000000"/>
                </a:solidFill>
              </a:rPr>
            </a:br>
            <a:r>
              <a:rPr lang="hu-HU" sz="2000" b="1" dirty="0">
                <a:solidFill>
                  <a:srgbClr val="000000"/>
                </a:solidFill>
              </a:rPr>
              <a:t>Tőkemozgás</a:t>
            </a:r>
            <a:r>
              <a:rPr lang="hu-HU" sz="2000" dirty="0">
                <a:solidFill>
                  <a:srgbClr val="000000"/>
                </a:solidFill>
              </a:rPr>
              <a:t>: </a:t>
            </a:r>
            <a:endParaRPr lang="hu-HU" sz="2000" dirty="0" smtClean="0">
              <a:solidFill>
                <a:srgbClr val="000000"/>
              </a:solidFill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hu-HU" sz="2000" dirty="0" smtClean="0">
                <a:solidFill>
                  <a:srgbClr val="000000"/>
                </a:solidFill>
              </a:rPr>
              <a:t>önálló </a:t>
            </a:r>
            <a:r>
              <a:rPr lang="hu-HU" sz="2000" dirty="0">
                <a:solidFill>
                  <a:srgbClr val="000000"/>
                </a:solidFill>
              </a:rPr>
              <a:t>pénzügyi művelet, amelynek célja a források befektetése. </a:t>
            </a:r>
            <a:endParaRPr lang="pt-BR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20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571999" y="280978"/>
            <a:ext cx="3988849" cy="1945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hu-HU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5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FFFFFF"/>
                </a:solidFill>
              </a:rPr>
              <a:t>A tőke szabad áramlásának típusai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21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2365516"/>
              </p:ext>
            </p:extLst>
          </p:nvPr>
        </p:nvGraphicFramePr>
        <p:xfrm>
          <a:off x="395536" y="13769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455417"/>
              </p:ext>
            </p:extLst>
          </p:nvPr>
        </p:nvGraphicFramePr>
        <p:xfrm>
          <a:off x="395536" y="4221088"/>
          <a:ext cx="8229600" cy="280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4651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FFFFFF"/>
                </a:solidFill>
              </a:rPr>
              <a:t>II. A tőke szabad mozgása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22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4265" y="2924944"/>
            <a:ext cx="8075240" cy="312921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hu-HU" sz="1800" dirty="0">
                <a:solidFill>
                  <a:srgbClr val="000000"/>
                </a:solidFill>
              </a:rPr>
              <a:t>A tőke szabad mozgása a </a:t>
            </a:r>
            <a:r>
              <a:rPr lang="hu-HU" sz="1800" b="1" dirty="0">
                <a:solidFill>
                  <a:srgbClr val="000000"/>
                </a:solidFill>
              </a:rPr>
              <a:t>legújabb</a:t>
            </a:r>
            <a:r>
              <a:rPr lang="hu-HU" sz="1800" dirty="0">
                <a:solidFill>
                  <a:srgbClr val="000000"/>
                </a:solidFill>
              </a:rPr>
              <a:t> a szerződésben meghatározott szabadságok közül, hanem a </a:t>
            </a:r>
            <a:r>
              <a:rPr lang="hu-HU" sz="1800" b="1" dirty="0">
                <a:solidFill>
                  <a:srgbClr val="000000"/>
                </a:solidFill>
              </a:rPr>
              <a:t>legszélesebb körű</a:t>
            </a:r>
            <a:r>
              <a:rPr lang="hu-HU" sz="1800" dirty="0">
                <a:solidFill>
                  <a:srgbClr val="000000"/>
                </a:solidFill>
              </a:rPr>
              <a:t> is, mivel harmadik országokra is kiterjed.</a:t>
            </a:r>
          </a:p>
          <a:p>
            <a:pPr algn="just">
              <a:lnSpc>
                <a:spcPct val="90000"/>
              </a:lnSpc>
            </a:pPr>
            <a:r>
              <a:rPr lang="hu-HU" sz="1800" dirty="0">
                <a:solidFill>
                  <a:srgbClr val="000000"/>
                </a:solidFill>
              </a:rPr>
              <a:t>A tőkeáramlások liberalizálására </a:t>
            </a:r>
            <a:r>
              <a:rPr lang="hu-HU" sz="1800" b="1" dirty="0">
                <a:solidFill>
                  <a:srgbClr val="000000"/>
                </a:solidFill>
              </a:rPr>
              <a:t>fokozatosan </a:t>
            </a:r>
            <a:r>
              <a:rPr lang="hu-HU" sz="1800" dirty="0">
                <a:solidFill>
                  <a:srgbClr val="000000"/>
                </a:solidFill>
              </a:rPr>
              <a:t>került sor. </a:t>
            </a:r>
            <a:endParaRPr lang="hu-HU" sz="18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hu-HU" sz="1800" dirty="0">
              <a:solidFill>
                <a:srgbClr val="000000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hu-HU" sz="1800" dirty="0">
                <a:solidFill>
                  <a:srgbClr val="000000"/>
                </a:solidFill>
              </a:rPr>
              <a:t>A Római Szerződés eredeti szövege még csupán feltételes liberalizációt írt elő. </a:t>
            </a:r>
          </a:p>
          <a:p>
            <a:pPr lvl="1" algn="just">
              <a:lnSpc>
                <a:spcPct val="90000"/>
              </a:lnSpc>
            </a:pPr>
            <a:r>
              <a:rPr lang="hu-HU" sz="1800" dirty="0">
                <a:solidFill>
                  <a:srgbClr val="000000"/>
                </a:solidFill>
              </a:rPr>
              <a:t>A Maastrichti Szerződés rendelkezik a tagállamok, valamint a tagállamok és harmadik országok közötti tőkemozgásokra és fizetési műveletekre vonatkozó minden korlátozás felszámolásáról</a:t>
            </a:r>
            <a:r>
              <a:rPr lang="hu-HU" sz="18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hu-HU" sz="18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800" dirty="0">
                <a:solidFill>
                  <a:srgbClr val="000000"/>
                </a:solidFill>
              </a:rPr>
              <a:t>Cél: a tőke szabad áramlása </a:t>
            </a:r>
            <a:r>
              <a:rPr lang="hu-HU" sz="1800" b="1" dirty="0">
                <a:solidFill>
                  <a:srgbClr val="000000"/>
                </a:solidFill>
              </a:rPr>
              <a:t>ösztönzi a gazdasági fejlődést </a:t>
            </a:r>
            <a:r>
              <a:rPr lang="hu-HU" sz="1800" dirty="0">
                <a:solidFill>
                  <a:srgbClr val="000000"/>
                </a:solidFill>
              </a:rPr>
              <a:t>is azáltal, hogy lehetővé teszi a hatékony tőkebefektetést és előmozdítja az euró mint nemzetközi valuta használatát, hozzájárulva ezzel az EU globális szereplőként való fellépéséhez.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771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FFFFFF"/>
                </a:solidFill>
              </a:rPr>
              <a:t>Az Európai Unió Bíróságának gyakorlata a tőke szabad áramlása vonatkozásában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23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8416" y="2996952"/>
            <a:ext cx="7427168" cy="26971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1800" dirty="0">
                <a:solidFill>
                  <a:srgbClr val="000000"/>
                </a:solidFill>
              </a:rPr>
              <a:t>A Bíróság joggyakorlatában számtalanszor foglalkozott a tőkemozgásokhoz kapcsolódó értelmezési feladatokkal. </a:t>
            </a:r>
            <a:endParaRPr lang="hu-HU" sz="18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hu-HU" sz="1800" dirty="0">
              <a:solidFill>
                <a:srgbClr val="000000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hu-HU" sz="1800" dirty="0" smtClean="0">
                <a:solidFill>
                  <a:srgbClr val="000000"/>
                </a:solidFill>
              </a:rPr>
              <a:t>Például: </a:t>
            </a:r>
            <a:r>
              <a:rPr lang="hu-HU" sz="1800" dirty="0">
                <a:solidFill>
                  <a:srgbClr val="000000"/>
                </a:solidFill>
              </a:rPr>
              <a:t>az áru és a tőke megkülönböztetésével, továbbá, hogy milyen esetben alkalmazandó </a:t>
            </a:r>
            <a:r>
              <a:rPr lang="hu-HU" sz="1800" dirty="0" smtClean="0">
                <a:solidFill>
                  <a:srgbClr val="000000"/>
                </a:solidFill>
              </a:rPr>
              <a:t>a Szerződésnek az </a:t>
            </a:r>
            <a:r>
              <a:rPr lang="hu-HU" sz="1800" dirty="0">
                <a:solidFill>
                  <a:srgbClr val="000000"/>
                </a:solidFill>
              </a:rPr>
              <a:t>áruk szabad mozgására vonatkozó szabályozása és mikor a tőkemozgásokra vonatkozó szabálya, továbbá a fizetőeszköz és az áru fogalmának meghatározása.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553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3083829" cy="3024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 smtClean="0">
                <a:solidFill>
                  <a:srgbClr val="FFFFFF"/>
                </a:solidFill>
              </a:rPr>
              <a:t>Az Európai Unió Bíróságának korai gyakorlata</a:t>
            </a:r>
            <a:endParaRPr lang="hu-HU" sz="3400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endParaRPr lang="pt-BR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24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499992" y="886877"/>
            <a:ext cx="4464496" cy="5206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0000"/>
                </a:solidFill>
              </a:rPr>
              <a:t>A Regina v. Thompson ügy</a:t>
            </a:r>
          </a:p>
          <a:p>
            <a:pPr algn="just">
              <a:lnSpc>
                <a:spcPct val="90000"/>
              </a:lnSpc>
            </a:pPr>
            <a:endParaRPr lang="hu-HU" sz="34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Három </a:t>
            </a:r>
            <a:r>
              <a:rPr lang="hu-HU" sz="1600" dirty="0">
                <a:solidFill>
                  <a:srgbClr val="000000"/>
                </a:solidFill>
              </a:rPr>
              <a:t>brit állampolgárral szemben büntetőeljárás indult azért, mert jogellenesen hoztak be dél-afrikai arany pénzérméket Németországból, ahova ezeket jogszerűen be lehetett vinni</a:t>
            </a:r>
            <a:r>
              <a:rPr lang="hu-HU" sz="16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lnSpc>
                <a:spcPct val="90000"/>
              </a:lnSpc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Az ügy elbírálásakor az áruk szabad mozgására vonatkozó </a:t>
            </a:r>
            <a:r>
              <a:rPr lang="hu-HU" sz="1600" dirty="0" smtClean="0">
                <a:solidFill>
                  <a:srgbClr val="000000"/>
                </a:solidFill>
              </a:rPr>
              <a:t>szabályok </a:t>
            </a:r>
            <a:r>
              <a:rPr lang="hu-HU" sz="1600" dirty="0">
                <a:solidFill>
                  <a:srgbClr val="000000"/>
                </a:solidFill>
              </a:rPr>
              <a:t>már </a:t>
            </a:r>
            <a:r>
              <a:rPr lang="hu-HU" sz="1600" dirty="0" smtClean="0">
                <a:solidFill>
                  <a:srgbClr val="000000"/>
                </a:solidFill>
              </a:rPr>
              <a:t>kialakultak, </a:t>
            </a:r>
            <a:r>
              <a:rPr lang="hu-HU" sz="1600" dirty="0">
                <a:solidFill>
                  <a:srgbClr val="000000"/>
                </a:solidFill>
              </a:rPr>
              <a:t>a tőke szabad áramlásával kapcsolatban azonban még nem épült ki a korlátozásoktól </a:t>
            </a:r>
            <a:r>
              <a:rPr lang="hu-HU" sz="1600" dirty="0" smtClean="0">
                <a:solidFill>
                  <a:srgbClr val="000000"/>
                </a:solidFill>
              </a:rPr>
              <a:t>mentes szabályozás.</a:t>
            </a:r>
          </a:p>
          <a:p>
            <a:pPr algn="just">
              <a:lnSpc>
                <a:spcPct val="90000"/>
              </a:lnSpc>
            </a:pPr>
            <a:endParaRPr lang="hu-HU" sz="16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Kérdés, hogy </a:t>
            </a:r>
            <a:r>
              <a:rPr lang="hu-HU" sz="1600" b="1" dirty="0">
                <a:solidFill>
                  <a:srgbClr val="000000"/>
                </a:solidFill>
              </a:rPr>
              <a:t>minek minősülnek ezek az érmék</a:t>
            </a:r>
            <a:r>
              <a:rPr lang="hu-HU" sz="1600" dirty="0" smtClean="0">
                <a:solidFill>
                  <a:srgbClr val="000000"/>
                </a:solidFill>
              </a:rPr>
              <a:t>?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Ha a pénzérmék tőkének minősülnek, lehetett korlátozást alkalmazni, ha árunak, nem</a:t>
            </a:r>
            <a:r>
              <a:rPr lang="hu-HU" sz="1600" dirty="0" smtClean="0">
                <a:solidFill>
                  <a:srgbClr val="000000"/>
                </a:solidFill>
              </a:rPr>
              <a:t>;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lényegi </a:t>
            </a:r>
            <a:r>
              <a:rPr lang="hu-HU" sz="1600" dirty="0" smtClean="0">
                <a:solidFill>
                  <a:srgbClr val="000000"/>
                </a:solidFill>
              </a:rPr>
              <a:t>kérdés, </a:t>
            </a:r>
            <a:r>
              <a:rPr lang="hu-HU" sz="1600" dirty="0">
                <a:solidFill>
                  <a:srgbClr val="000000"/>
                </a:solidFill>
              </a:rPr>
              <a:t>hogy fizetőeszköz-e a dél-afrikai pénzérme</a:t>
            </a:r>
            <a:r>
              <a:rPr lang="hu-HU" sz="1600" dirty="0" smtClean="0">
                <a:solidFill>
                  <a:srgbClr val="000000"/>
                </a:solidFill>
              </a:rPr>
              <a:t>?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32040" y="23488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707904" y="980728"/>
            <a:ext cx="457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endParaRPr lang="hu-H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4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3083829" cy="3024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 smtClean="0">
                <a:solidFill>
                  <a:srgbClr val="FFFFFF"/>
                </a:solidFill>
              </a:rPr>
              <a:t>Az Európai Unió Bíróságának korai gyakorlata</a:t>
            </a:r>
            <a:endParaRPr lang="hu-HU" sz="3400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pt-BR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25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716016" y="886877"/>
            <a:ext cx="3988849" cy="5206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u-HU" sz="3400" dirty="0" smtClean="0">
                <a:solidFill>
                  <a:srgbClr val="000000"/>
                </a:solidFill>
              </a:rPr>
              <a:t> </a:t>
            </a:r>
            <a:r>
              <a:rPr lang="hu-HU" sz="2800" dirty="0" smtClean="0">
                <a:solidFill>
                  <a:srgbClr val="000000"/>
                </a:solidFill>
              </a:rPr>
              <a:t>- Az EUB ítélete -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A Regina v. Thompson ügy</a:t>
            </a:r>
          </a:p>
          <a:p>
            <a:pPr algn="l">
              <a:lnSpc>
                <a:spcPct val="90000"/>
              </a:lnSpc>
            </a:pPr>
            <a:endParaRPr lang="hu-HU" sz="3400" dirty="0" smtClean="0">
              <a:solidFill>
                <a:srgbClr val="000000"/>
              </a:solidFill>
            </a:endParaRPr>
          </a:p>
          <a:p>
            <a:pPr lvl="1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srgbClr val="000000"/>
                </a:solidFill>
              </a:rPr>
              <a:t>A </a:t>
            </a:r>
            <a:r>
              <a:rPr lang="hu-HU" sz="1700" dirty="0">
                <a:solidFill>
                  <a:srgbClr val="000000"/>
                </a:solidFill>
              </a:rPr>
              <a:t>dél-afrikai aranyérmék </a:t>
            </a:r>
            <a:r>
              <a:rPr lang="hu-HU" sz="1700" b="1" dirty="0" smtClean="0">
                <a:solidFill>
                  <a:srgbClr val="000000"/>
                </a:solidFill>
              </a:rPr>
              <a:t>fizetőeszköznek minősülnek</a:t>
            </a:r>
            <a:r>
              <a:rPr lang="hu-HU" sz="1700" dirty="0" smtClean="0">
                <a:solidFill>
                  <a:srgbClr val="000000"/>
                </a:solidFill>
              </a:rPr>
              <a:t>,  nem </a:t>
            </a:r>
            <a:r>
              <a:rPr lang="hu-HU" sz="1700" dirty="0">
                <a:solidFill>
                  <a:srgbClr val="000000"/>
                </a:solidFill>
              </a:rPr>
              <a:t>árunak, tehát lehetett korlátozást alkalmazni</a:t>
            </a:r>
            <a:r>
              <a:rPr lang="hu-HU" sz="1700" dirty="0" smtClean="0">
                <a:solidFill>
                  <a:srgbClr val="000000"/>
                </a:solidFill>
              </a:rPr>
              <a:t>.</a:t>
            </a:r>
          </a:p>
          <a:p>
            <a:pPr lvl="1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1700" dirty="0" smtClean="0">
              <a:solidFill>
                <a:srgbClr val="000000"/>
              </a:solidFill>
            </a:endParaRPr>
          </a:p>
          <a:p>
            <a:pPr lvl="1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1700" dirty="0" smtClean="0">
                <a:solidFill>
                  <a:srgbClr val="000000"/>
                </a:solidFill>
              </a:rPr>
              <a:t>Az ítélet értelmében az Egyesült Királyságnak </a:t>
            </a:r>
            <a:r>
              <a:rPr lang="hu-HU" sz="1700" b="1" dirty="0" smtClean="0">
                <a:solidFill>
                  <a:srgbClr val="000000"/>
                </a:solidFill>
              </a:rPr>
              <a:t>jogában állt megtiltani </a:t>
            </a:r>
            <a:r>
              <a:rPr lang="hu-HU" sz="1700" dirty="0" smtClean="0">
                <a:solidFill>
                  <a:srgbClr val="000000"/>
                </a:solidFill>
              </a:rPr>
              <a:t>az érmék területére való behozatalát.</a:t>
            </a:r>
            <a:endParaRPr lang="hu-HU" sz="1700" dirty="0">
              <a:solidFill>
                <a:srgbClr val="000000"/>
              </a:solidFill>
            </a:endParaRPr>
          </a:p>
          <a:p>
            <a:pPr lvl="1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1700" dirty="0" smtClean="0">
              <a:solidFill>
                <a:srgbClr val="000000"/>
              </a:solidFill>
            </a:endParaRPr>
          </a:p>
          <a:p>
            <a:pPr lvl="1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1700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32040" y="23488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707904" y="980728"/>
            <a:ext cx="457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endParaRPr lang="hu-H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FFFFFF"/>
                </a:solidFill>
              </a:rPr>
              <a:t>Az Európai Unió Bíróságának jelenlegi gyakorlata a tőke szabad áramlása vonatkozásában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26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6700" y="2636912"/>
            <a:ext cx="4953372" cy="3489251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000000"/>
                </a:solidFill>
              </a:rPr>
              <a:t>A </a:t>
            </a:r>
            <a:r>
              <a:rPr lang="hu-HU" sz="2800" dirty="0" err="1">
                <a:solidFill>
                  <a:srgbClr val="000000"/>
                </a:solidFill>
              </a:rPr>
              <a:t>Uwe</a:t>
            </a:r>
            <a:r>
              <a:rPr lang="hu-HU" sz="2800" dirty="0">
                <a:solidFill>
                  <a:srgbClr val="000000"/>
                </a:solidFill>
              </a:rPr>
              <a:t> Kay </a:t>
            </a:r>
            <a:r>
              <a:rPr lang="hu-HU" sz="2800" dirty="0" err="1">
                <a:solidFill>
                  <a:srgbClr val="000000"/>
                </a:solidFill>
              </a:rPr>
              <a:t>Festersen</a:t>
            </a:r>
            <a:r>
              <a:rPr lang="hu-HU" sz="2800" dirty="0">
                <a:solidFill>
                  <a:srgbClr val="000000"/>
                </a:solidFill>
              </a:rPr>
              <a:t> </a:t>
            </a:r>
            <a:r>
              <a:rPr lang="hu-HU" sz="2800" dirty="0" smtClean="0">
                <a:solidFill>
                  <a:srgbClr val="000000"/>
                </a:solidFill>
              </a:rPr>
              <a:t>eset:</a:t>
            </a:r>
          </a:p>
          <a:p>
            <a:pPr marL="0" indent="0">
              <a:buNone/>
            </a:pPr>
            <a:endParaRPr lang="hu-HU" sz="2800" dirty="0" smtClean="0">
              <a:solidFill>
                <a:srgbClr val="000000"/>
              </a:solidFill>
            </a:endParaRPr>
          </a:p>
          <a:p>
            <a:r>
              <a:rPr lang="hu-HU" sz="1600" dirty="0" err="1" smtClean="0">
                <a:solidFill>
                  <a:srgbClr val="000000"/>
                </a:solidFill>
              </a:rPr>
              <a:t>Festersen</a:t>
            </a:r>
            <a:r>
              <a:rPr lang="hu-HU" sz="1600" dirty="0" smtClean="0">
                <a:solidFill>
                  <a:srgbClr val="000000"/>
                </a:solidFill>
              </a:rPr>
              <a:t>, német állampolgár, aki Dánia területén egy legelőt és egy hozzá tartozó ingatlant vásárolt.</a:t>
            </a:r>
          </a:p>
          <a:p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 smtClean="0">
                <a:solidFill>
                  <a:srgbClr val="000000"/>
                </a:solidFill>
              </a:rPr>
              <a:t>A dán szabályozás szerint az ingatlant csak úgy lehetett megszerezni, ha a vevő ott állandó lakóhelyet is létesít.</a:t>
            </a:r>
            <a:endParaRPr lang="hu-HU" sz="1600" dirty="0">
              <a:solidFill>
                <a:srgbClr val="000000"/>
              </a:solidFill>
            </a:endParaRPr>
          </a:p>
          <a:p>
            <a:endParaRPr lang="hu-HU" sz="1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103" y="4005064"/>
            <a:ext cx="3832968" cy="2572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églalap 6"/>
          <p:cNvSpPr/>
          <p:nvPr/>
        </p:nvSpPr>
        <p:spPr>
          <a:xfrm>
            <a:off x="7286430" y="6589221"/>
            <a:ext cx="15680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50" dirty="0"/>
              <a:t>http://www.novalynx.ca/</a:t>
            </a:r>
          </a:p>
        </p:txBody>
      </p:sp>
    </p:spTree>
    <p:extLst>
      <p:ext uri="{BB962C8B-B14F-4D97-AF65-F5344CB8AC3E}">
        <p14:creationId xmlns:p14="http://schemas.microsoft.com/office/powerpoint/2010/main" xmlns="" val="28794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98042"/>
            <a:ext cx="5220072" cy="35039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1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A5D9547D-2C49-134B-BFBD-A1BD79E4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466129"/>
            <a:ext cx="3733482" cy="109053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- Az EUB ítélete - 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C6E4BE8-B31B-B54C-8846-EA364F6A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966" y="1844824"/>
            <a:ext cx="4104456" cy="4320480"/>
          </a:xfrm>
        </p:spPr>
        <p:txBody>
          <a:bodyPr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hu-HU" sz="2800" dirty="0" smtClean="0">
                <a:solidFill>
                  <a:srgbClr val="000000"/>
                </a:solidFill>
              </a:rPr>
              <a:t> </a:t>
            </a:r>
            <a:r>
              <a:rPr lang="hu-HU" sz="2800" dirty="0" err="1" smtClean="0">
                <a:solidFill>
                  <a:srgbClr val="000000"/>
                </a:solidFill>
              </a:rPr>
              <a:t>Uwe</a:t>
            </a:r>
            <a:r>
              <a:rPr lang="hu-HU" sz="2800" dirty="0" smtClean="0">
                <a:solidFill>
                  <a:srgbClr val="000000"/>
                </a:solidFill>
              </a:rPr>
              <a:t> </a:t>
            </a:r>
            <a:r>
              <a:rPr lang="hu-HU" sz="2800" dirty="0">
                <a:solidFill>
                  <a:srgbClr val="000000"/>
                </a:solidFill>
              </a:rPr>
              <a:t>Kay </a:t>
            </a:r>
            <a:r>
              <a:rPr lang="hu-HU" sz="2800" dirty="0" err="1">
                <a:solidFill>
                  <a:srgbClr val="000000"/>
                </a:solidFill>
              </a:rPr>
              <a:t>Festersen</a:t>
            </a:r>
            <a:r>
              <a:rPr lang="hu-HU" sz="2800" dirty="0">
                <a:solidFill>
                  <a:srgbClr val="000000"/>
                </a:solidFill>
              </a:rPr>
              <a:t> </a:t>
            </a:r>
            <a:r>
              <a:rPr lang="hu-HU" sz="2800" dirty="0" smtClean="0">
                <a:solidFill>
                  <a:srgbClr val="000000"/>
                </a:solidFill>
              </a:rPr>
              <a:t>eset: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28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„A dán mezőgazdasági törvény </a:t>
            </a:r>
            <a:r>
              <a:rPr lang="hu-HU" sz="1600" b="1" dirty="0" smtClean="0">
                <a:solidFill>
                  <a:srgbClr val="000000"/>
                </a:solidFill>
              </a:rPr>
              <a:t>nem eredményez hátrányos megkülönböztetést </a:t>
            </a:r>
            <a:r>
              <a:rPr lang="hu-HU" sz="1600" dirty="0" smtClean="0">
                <a:solidFill>
                  <a:srgbClr val="000000"/>
                </a:solidFill>
              </a:rPr>
              <a:t>a dán állampolgárok és az Európai Unió, vagy az Európai Térség más tagállamainak állampolgárai között.”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hu-HU" sz="1600" b="1" dirty="0" smtClean="0">
                <a:solidFill>
                  <a:srgbClr val="000000"/>
                </a:solidFill>
              </a:rPr>
              <a:t>DE: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„Azt kell megvizsgálni, hogy </a:t>
            </a:r>
            <a:r>
              <a:rPr lang="hu-HU" sz="1600" b="1" dirty="0" smtClean="0">
                <a:solidFill>
                  <a:srgbClr val="000000"/>
                </a:solidFill>
              </a:rPr>
              <a:t>akadályozza-e a tőkemozgást a nemzeti jogszabály</a:t>
            </a:r>
            <a:r>
              <a:rPr lang="hu-HU" sz="1600" dirty="0" smtClean="0">
                <a:solidFill>
                  <a:srgbClr val="000000"/>
                </a:solidFill>
              </a:rPr>
              <a:t>?”</a:t>
            </a:r>
          </a:p>
          <a:p>
            <a:pPr marL="0" indent="0">
              <a:lnSpc>
                <a:spcPct val="90000"/>
              </a:lnSpc>
              <a:buNone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hu-HU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 „</a:t>
            </a:r>
            <a:r>
              <a:rPr lang="hu-HU" sz="1600" dirty="0" smtClean="0">
                <a:solidFill>
                  <a:srgbClr val="000000"/>
                </a:solidFill>
              </a:rPr>
              <a:t>Tiltott az a tőkemozgást korlátozó rendelkezés, amely </a:t>
            </a:r>
            <a:r>
              <a:rPr lang="hu-HU" sz="1600" b="1" dirty="0" smtClean="0">
                <a:solidFill>
                  <a:srgbClr val="000000"/>
                </a:solidFill>
              </a:rPr>
              <a:t>alkalmas arra, hogy eltántorítsa </a:t>
            </a:r>
            <a:r>
              <a:rPr lang="hu-HU" sz="1600" dirty="0" smtClean="0">
                <a:solidFill>
                  <a:srgbClr val="000000"/>
                </a:solidFill>
              </a:rPr>
              <a:t>a külföldieket attól, hogy valamely tagállamban beruházásokat hajtsanak végre, illetve eltántoríthatja az említett tagállam lakosait attól, hogy más tagállamban hajtsanak végre beruházásokat.”</a:t>
            </a:r>
          </a:p>
          <a:p>
            <a:pPr marL="0" indent="0">
              <a:lnSpc>
                <a:spcPct val="90000"/>
              </a:lnSpc>
              <a:buNone/>
            </a:pPr>
            <a:endParaRPr lang="hu-HU" sz="16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E1EBF888-FCD2-7148-9D46-876F0A6B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8" y="63378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27</a:t>
            </a:fld>
            <a:endParaRPr lang="hu-HU" sz="825">
              <a:solidFill>
                <a:srgbClr val="898989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20261" y="5733256"/>
            <a:ext cx="1505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http://www.novalynx.ca/</a:t>
            </a:r>
          </a:p>
        </p:txBody>
      </p:sp>
    </p:spTree>
    <p:extLst>
      <p:ext uri="{BB962C8B-B14F-4D97-AF65-F5344CB8AC3E}">
        <p14:creationId xmlns:p14="http://schemas.microsoft.com/office/powerpoint/2010/main" xmlns="" val="34508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3083829" cy="3024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u-HU" sz="3400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pt-BR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28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116826" y="886877"/>
            <a:ext cx="4559629" cy="5206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Klaus </a:t>
            </a:r>
            <a:r>
              <a:rPr lang="hu-HU" sz="2800" dirty="0" err="1"/>
              <a:t>Konle</a:t>
            </a:r>
            <a:r>
              <a:rPr lang="hu-HU" sz="2800" dirty="0"/>
              <a:t> v. Ausztria </a:t>
            </a:r>
            <a:r>
              <a:rPr lang="hu-HU" sz="2800" dirty="0" smtClean="0"/>
              <a:t>ügy</a:t>
            </a:r>
          </a:p>
          <a:p>
            <a:pPr algn="just">
              <a:lnSpc>
                <a:spcPct val="90000"/>
              </a:lnSpc>
            </a:pPr>
            <a:endParaRPr lang="hu-HU" sz="3400" dirty="0" smtClean="0">
              <a:solidFill>
                <a:srgbClr val="000000"/>
              </a:solidFill>
            </a:endParaRPr>
          </a:p>
          <a:p>
            <a:pPr lvl="1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1700" dirty="0" err="1" smtClean="0">
                <a:solidFill>
                  <a:srgbClr val="000000"/>
                </a:solidFill>
              </a:rPr>
              <a:t>Konle</a:t>
            </a:r>
            <a:r>
              <a:rPr lang="hu-HU" sz="1700" dirty="0" smtClean="0">
                <a:solidFill>
                  <a:srgbClr val="000000"/>
                </a:solidFill>
              </a:rPr>
              <a:t>, német állampolgár, egy tiroli árverésen szerzett földtulajdont</a:t>
            </a:r>
            <a:r>
              <a:rPr lang="hu-HU" dirty="0" smtClean="0">
                <a:solidFill>
                  <a:srgbClr val="000000"/>
                </a:solidFill>
              </a:rPr>
              <a:t>.</a:t>
            </a:r>
          </a:p>
          <a:p>
            <a:pPr marL="0" lvl="1" algn="just">
              <a:lnSpc>
                <a:spcPct val="90000"/>
              </a:lnSpc>
              <a:spcBef>
                <a:spcPct val="0"/>
              </a:spcBef>
            </a:pPr>
            <a:endParaRPr lang="hu-HU" dirty="0" smtClean="0">
              <a:solidFill>
                <a:srgbClr val="000000"/>
              </a:solidFill>
            </a:endParaRPr>
          </a:p>
          <a:p>
            <a:pPr lvl="1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00"/>
                </a:solidFill>
              </a:rPr>
              <a:t>A tulajdonszerzéshez azonban szükség volt az osztrák földhivatal engedélyének beszerzésére is.</a:t>
            </a:r>
          </a:p>
          <a:p>
            <a:pPr marL="0" lvl="1" algn="just">
              <a:lnSpc>
                <a:spcPct val="90000"/>
              </a:lnSpc>
              <a:spcBef>
                <a:spcPct val="0"/>
              </a:spcBef>
            </a:pPr>
            <a:endParaRPr lang="hu-HU" dirty="0" smtClean="0">
              <a:solidFill>
                <a:srgbClr val="000000"/>
              </a:solidFill>
            </a:endParaRPr>
          </a:p>
          <a:p>
            <a:pPr lvl="1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00"/>
                </a:solidFill>
              </a:rPr>
              <a:t>Vajon diszkriminatív-e az osztrák jogszabály?</a:t>
            </a:r>
          </a:p>
          <a:p>
            <a:pPr lvl="1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000000"/>
              </a:solidFill>
            </a:endParaRPr>
          </a:p>
          <a:p>
            <a:pPr lvl="1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00"/>
                </a:solidFill>
              </a:rPr>
              <a:t>Alkalmas-e arra, hogy a hatóságok az osztrák állampolgárokat részesítsék előnyben?</a:t>
            </a:r>
          </a:p>
          <a:p>
            <a:pPr marL="0" lvl="1" algn="just">
              <a:lnSpc>
                <a:spcPct val="90000"/>
              </a:lnSpc>
              <a:spcBef>
                <a:spcPct val="0"/>
              </a:spcBef>
            </a:pPr>
            <a:endParaRPr lang="hu-HU" sz="1700" dirty="0" smtClean="0">
              <a:solidFill>
                <a:srgbClr val="000000"/>
              </a:solidFill>
            </a:endParaRPr>
          </a:p>
          <a:p>
            <a:pPr lvl="1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1700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851920" y="160530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707904" y="980728"/>
            <a:ext cx="457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endParaRPr lang="hu-HU" sz="1200" dirty="0">
              <a:solidFill>
                <a:srgbClr val="00000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04" t="6846" r="27741" b="6846"/>
          <a:stretch/>
        </p:blipFill>
        <p:spPr>
          <a:xfrm>
            <a:off x="-108520" y="1974641"/>
            <a:ext cx="34245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827584" y="4941168"/>
            <a:ext cx="17956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http://www.travel-austria.net/</a:t>
            </a:r>
          </a:p>
        </p:txBody>
      </p:sp>
    </p:spTree>
    <p:extLst>
      <p:ext uri="{BB962C8B-B14F-4D97-AF65-F5344CB8AC3E}">
        <p14:creationId xmlns:p14="http://schemas.microsoft.com/office/powerpoint/2010/main" xmlns="" val="1896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3083829" cy="3024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u-HU" sz="3400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pt-BR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29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211961" y="886877"/>
            <a:ext cx="4932038" cy="5206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u-HU" sz="2800" dirty="0" smtClean="0"/>
              <a:t>- Az EUB ítélete -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Klaus </a:t>
            </a:r>
            <a:r>
              <a:rPr lang="hu-HU" sz="2800" dirty="0" err="1"/>
              <a:t>Konle</a:t>
            </a:r>
            <a:r>
              <a:rPr lang="hu-HU" sz="2800" dirty="0"/>
              <a:t> v. Ausztria </a:t>
            </a:r>
            <a:r>
              <a:rPr lang="hu-HU" sz="2800" dirty="0" smtClean="0"/>
              <a:t>ügy</a:t>
            </a:r>
          </a:p>
          <a:p>
            <a:pPr algn="l">
              <a:lnSpc>
                <a:spcPct val="90000"/>
              </a:lnSpc>
            </a:pPr>
            <a:endParaRPr lang="hu-HU" sz="3400" dirty="0" smtClean="0">
              <a:solidFill>
                <a:srgbClr val="000000"/>
              </a:solidFill>
            </a:endParaRPr>
          </a:p>
          <a:p>
            <a:pPr lvl="1" indent="-4572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00"/>
                </a:solidFill>
              </a:rPr>
              <a:t>A Bíróság álláspontja szerint az a  szabályozás, amely a nemzeti hatóságok mérlegelési jogától teszi függővé a tulajdonszerzést, lehetőséget ad az állampolgárságon alapuló diszkriminációra.</a:t>
            </a:r>
          </a:p>
          <a:p>
            <a:pPr lvl="1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1700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851920" y="160530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707904" y="980728"/>
            <a:ext cx="457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endParaRPr lang="hu-HU" sz="1200" dirty="0">
              <a:solidFill>
                <a:srgbClr val="00000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04" t="6846" r="27741" b="6846"/>
          <a:stretch/>
        </p:blipFill>
        <p:spPr>
          <a:xfrm>
            <a:off x="-108520" y="1974641"/>
            <a:ext cx="34245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705916" y="4941168"/>
            <a:ext cx="17956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http://www.travel-austria.net/</a:t>
            </a:r>
          </a:p>
        </p:txBody>
      </p:sp>
    </p:spTree>
    <p:extLst>
      <p:ext uri="{BB962C8B-B14F-4D97-AF65-F5344CB8AC3E}">
        <p14:creationId xmlns:p14="http://schemas.microsoft.com/office/powerpoint/2010/main" xmlns="" val="30336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FFFFFF"/>
                </a:solidFill>
              </a:rPr>
              <a:t>Szolgáltatásnyújtás szabadsága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E4D5EA2F-1058-4DE5-ADF8-AA2E14D83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512766"/>
              </p:ext>
            </p:extLst>
          </p:nvPr>
        </p:nvGraphicFramePr>
        <p:xfrm>
          <a:off x="777240" y="2564904"/>
          <a:ext cx="758952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740498" y="5949280"/>
            <a:ext cx="7791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 smtClean="0">
                <a:solidFill>
                  <a:srgbClr val="000000"/>
                </a:solidFill>
              </a:rPr>
              <a:t>+ Irányelvi </a:t>
            </a:r>
            <a:r>
              <a:rPr lang="hu-HU" sz="1400" b="1" dirty="0">
                <a:solidFill>
                  <a:srgbClr val="000000"/>
                </a:solidFill>
              </a:rPr>
              <a:t>szabályozás</a:t>
            </a:r>
            <a:r>
              <a:rPr lang="hu-HU" sz="1400" dirty="0">
                <a:solidFill>
                  <a:srgbClr val="000000"/>
                </a:solidFill>
              </a:rPr>
              <a:t>: </a:t>
            </a:r>
            <a:r>
              <a:rPr lang="hu-HU" sz="1400" i="1" dirty="0">
                <a:solidFill>
                  <a:srgbClr val="000000"/>
                </a:solidFill>
              </a:rPr>
              <a:t>A belső piaci szolgáltatásokról szóló 2006/123/EK irányelv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/>
            </a:r>
            <a:br>
              <a:rPr lang="hu-HU" sz="1400" dirty="0" smtClean="0">
                <a:solidFill>
                  <a:srgbClr val="000000"/>
                </a:solidFill>
              </a:rPr>
            </a:br>
            <a:r>
              <a:rPr lang="hu-HU" sz="1400" dirty="0" smtClean="0">
                <a:solidFill>
                  <a:srgbClr val="000000"/>
                </a:solidFill>
              </a:rPr>
              <a:t>(DE: </a:t>
            </a:r>
            <a:r>
              <a:rPr lang="hu-HU" sz="1400" dirty="0">
                <a:solidFill>
                  <a:srgbClr val="000000"/>
                </a:solidFill>
              </a:rPr>
              <a:t>fontos szolgáltatástípusok nem tartoznak a hatálya alá pl. pénzügyi, elektronikus hírközlési, egészségügyi, audiovizuális, szerencsejáték szolgáltatások – külön szabályok)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460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8720" y="1491825"/>
            <a:ext cx="8179727" cy="460246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2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DB3CF50C-7510-AF44-A971-B3C89DCE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1490270"/>
            <a:ext cx="4464496" cy="138112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 smtClean="0"/>
              <a:t>Mayer és </a:t>
            </a:r>
            <a:r>
              <a:rPr lang="hu-HU" sz="2800" dirty="0" err="1" smtClean="0"/>
              <a:t>Trummer</a:t>
            </a:r>
            <a:r>
              <a:rPr lang="hu-HU" sz="2800" dirty="0" smtClean="0"/>
              <a:t> ügy</a:t>
            </a:r>
            <a:endParaRPr lang="hu-HU" sz="2800" dirty="0">
              <a:solidFill>
                <a:srgbClr val="0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791F1E2-4A57-0F47-81C6-7C94709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9" y="2636912"/>
            <a:ext cx="4003614" cy="3600400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endParaRPr lang="hu-HU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Mayer és </a:t>
            </a:r>
            <a:r>
              <a:rPr lang="hu-HU" sz="1600" dirty="0" err="1" smtClean="0">
                <a:solidFill>
                  <a:srgbClr val="000000"/>
                </a:solidFill>
              </a:rPr>
              <a:t>Tummer</a:t>
            </a:r>
            <a:r>
              <a:rPr lang="hu-HU" sz="1600" dirty="0" smtClean="0">
                <a:solidFill>
                  <a:srgbClr val="000000"/>
                </a:solidFill>
              </a:rPr>
              <a:t> adásvételi szerződést kötöttek egy osztrák ingatlanra.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A hátralék biztosítására jelzálogot kívántak bejegyeztetni Mayer úr javára.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A biztosított értéket német márkában határozták meg.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hu-HU" sz="1600" dirty="0" smtClean="0">
                <a:solidFill>
                  <a:srgbClr val="000000"/>
                </a:solidFill>
              </a:rPr>
              <a:t>DE:</a:t>
            </a:r>
          </a:p>
          <a:p>
            <a:pPr algn="just"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</a:rPr>
              <a:t>Az osztrák szabályozás alapján csak abban az esetben lehetett jelzálogot bejegyeztetni az ingatlan-nyilvántartásba, amennyiben a biztosított értéket osztrák valutában adták meg.</a:t>
            </a:r>
          </a:p>
          <a:p>
            <a:pPr algn="just">
              <a:lnSpc>
                <a:spcPct val="90000"/>
              </a:lnSpc>
            </a:pPr>
            <a:endParaRPr lang="hu-HU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78BBE8B9-B180-684A-BBB2-89E9B603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450" y="6372752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30</a:t>
            </a:fld>
            <a:endParaRPr lang="hu-HU" sz="825">
              <a:solidFill>
                <a:srgbClr val="898989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71600" y="6083790"/>
            <a:ext cx="16305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50" dirty="0"/>
              <a:t>https://www.portfolio.hu/</a:t>
            </a:r>
          </a:p>
        </p:txBody>
      </p:sp>
    </p:spTree>
    <p:extLst>
      <p:ext uri="{BB962C8B-B14F-4D97-AF65-F5344CB8AC3E}">
        <p14:creationId xmlns:p14="http://schemas.microsoft.com/office/powerpoint/2010/main" xmlns="" val="28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8720" y="1491825"/>
            <a:ext cx="8179727" cy="460246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2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DB3CF50C-7510-AF44-A971-B3C89DCE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1772816"/>
            <a:ext cx="4464496" cy="138112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 smtClean="0"/>
              <a:t>Mayer és </a:t>
            </a:r>
            <a:r>
              <a:rPr lang="hu-HU" sz="2800" dirty="0" err="1" smtClean="0"/>
              <a:t>Trummer</a:t>
            </a:r>
            <a:r>
              <a:rPr lang="hu-HU" sz="2800" dirty="0" smtClean="0"/>
              <a:t> ügy</a:t>
            </a:r>
            <a:endParaRPr lang="hu-HU" sz="2800" dirty="0">
              <a:solidFill>
                <a:srgbClr val="0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791F1E2-4A57-0F47-81C6-7C94709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9" y="2636912"/>
            <a:ext cx="4003614" cy="3600400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endParaRPr lang="hu-HU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A Bíróság az ügy vizsgálata során megállapította, hogy az ingatlan felszámolása tőkeügyletnek minősíthető;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Továbbá a jelzálog bejegyzése elválaszthatatlanul kapcsolódik a tőkemozgáshoz.</a:t>
            </a:r>
          </a:p>
          <a:p>
            <a:pPr algn="just">
              <a:lnSpc>
                <a:spcPct val="90000"/>
              </a:lnSpc>
            </a:pPr>
            <a:endParaRPr lang="hu-HU" sz="16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hu-HU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Az osztrák szabályozás ellentétes az uniós joggal.</a:t>
            </a:r>
            <a:endParaRPr lang="hu-HU" sz="16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endParaRPr lang="hu-HU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78BBE8B9-B180-684A-BBB2-89E9B603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450" y="6372752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31</a:t>
            </a:fld>
            <a:endParaRPr lang="hu-HU" sz="825">
              <a:solidFill>
                <a:srgbClr val="898989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580112" y="1491825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- Az EUB ítélete - </a:t>
            </a:r>
            <a:endParaRPr lang="hu-HU" sz="2800" dirty="0"/>
          </a:p>
        </p:txBody>
      </p:sp>
      <p:sp>
        <p:nvSpPr>
          <p:cNvPr id="7" name="Téglalap 6"/>
          <p:cNvSpPr/>
          <p:nvPr/>
        </p:nvSpPr>
        <p:spPr>
          <a:xfrm>
            <a:off x="1043608" y="5971174"/>
            <a:ext cx="15648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https://www.portfolio.hu/</a:t>
            </a:r>
          </a:p>
        </p:txBody>
      </p:sp>
    </p:spTree>
    <p:extLst>
      <p:ext uri="{BB962C8B-B14F-4D97-AF65-F5344CB8AC3E}">
        <p14:creationId xmlns:p14="http://schemas.microsoft.com/office/powerpoint/2010/main" xmlns="" val="23923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2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DB3CF50C-7510-AF44-A971-B3C89DCE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97" y="1628800"/>
            <a:ext cx="4972603" cy="138112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 err="1" smtClean="0"/>
              <a:t>Svensson</a:t>
            </a:r>
            <a:r>
              <a:rPr lang="hu-HU" sz="2800" dirty="0" smtClean="0"/>
              <a:t> és </a:t>
            </a:r>
            <a:r>
              <a:rPr lang="hu-HU" sz="2800" dirty="0" err="1" smtClean="0"/>
              <a:t>Gustavson</a:t>
            </a:r>
            <a:r>
              <a:rPr lang="hu-HU" sz="2800" dirty="0" smtClean="0"/>
              <a:t> ügy</a:t>
            </a:r>
            <a:endParaRPr lang="hu-HU" sz="2800" dirty="0">
              <a:solidFill>
                <a:srgbClr val="000000"/>
              </a:solidFill>
            </a:endParaRPr>
          </a:p>
        </p:txBody>
      </p:sp>
      <p:sp>
        <p:nvSpPr>
          <p:cNvPr id="19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791F1E2-4A57-0F47-81C6-7C94709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9" y="2636912"/>
            <a:ext cx="4003614" cy="3600400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A Luxemburgban élő házaspár egy belga banktól vett fel kölcsönt, amelyet lakásépítésre kívántak fordítani Luxemburg területén.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A luxemburgi szabályok szerint kamattámogatást lehetett igényelni a lakásépítésre felvett kölcsönök vonatkozásában.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A hatóságok azonban elutasították a házaspár kérelmét, azzal az indokolással, hogy a belga banktól felvett kölcsönre nem vonatkozik ez a lehetőség.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78BBE8B9-B180-684A-BBB2-89E9B603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450" y="6372752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32</a:t>
            </a:fld>
            <a:endParaRPr lang="hu-HU" sz="825">
              <a:solidFill>
                <a:srgbClr val="898989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02594"/>
            <a:ext cx="3522603" cy="264336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180829" y="5178097"/>
            <a:ext cx="15199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https://www.penzugy.sk/</a:t>
            </a:r>
          </a:p>
        </p:txBody>
      </p:sp>
    </p:spTree>
    <p:extLst>
      <p:ext uri="{BB962C8B-B14F-4D97-AF65-F5344CB8AC3E}">
        <p14:creationId xmlns:p14="http://schemas.microsoft.com/office/powerpoint/2010/main" xmlns="" val="1262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2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DB3CF50C-7510-AF44-A971-B3C89DCE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97" y="1628800"/>
            <a:ext cx="4972603" cy="138112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 err="1" smtClean="0"/>
              <a:t>Svensson</a:t>
            </a:r>
            <a:r>
              <a:rPr lang="hu-HU" sz="2800" dirty="0" smtClean="0"/>
              <a:t> és </a:t>
            </a:r>
            <a:r>
              <a:rPr lang="hu-HU" sz="2800" dirty="0" err="1" smtClean="0"/>
              <a:t>Gustavson</a:t>
            </a:r>
            <a:r>
              <a:rPr lang="hu-HU" sz="2800" dirty="0" smtClean="0"/>
              <a:t> ügy</a:t>
            </a:r>
            <a:endParaRPr lang="hu-HU" sz="2800" dirty="0">
              <a:solidFill>
                <a:srgbClr val="000000"/>
              </a:solidFill>
            </a:endParaRPr>
          </a:p>
        </p:txBody>
      </p:sp>
      <p:sp>
        <p:nvSpPr>
          <p:cNvPr id="19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791F1E2-4A57-0F47-81C6-7C94709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2636912"/>
            <a:ext cx="3549137" cy="2541185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A Bíróság álláspontja szerint a luxemburgi szabályozás ellentétes az uniós joggal.</a:t>
            </a: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78BBE8B9-B180-684A-BBB2-89E9B603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450" y="6372752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33</a:t>
            </a:fld>
            <a:endParaRPr lang="hu-HU" sz="825">
              <a:solidFill>
                <a:srgbClr val="898989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02594"/>
            <a:ext cx="3522603" cy="264336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180829" y="5178097"/>
            <a:ext cx="15199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/>
              <a:t>https://www.penzugy.sk/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508104" y="1468363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- Az EUB ítélete -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262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59" y="1916832"/>
            <a:ext cx="3083829" cy="3024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 smtClean="0">
                <a:solidFill>
                  <a:srgbClr val="FFFFFF"/>
                </a:solidFill>
              </a:rPr>
              <a:t>Az aranyrészvények ügye</a:t>
            </a:r>
            <a:endParaRPr lang="hu-HU" sz="3400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endParaRPr lang="pt-BR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34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491880" y="332656"/>
            <a:ext cx="565212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Aranyrészvény:</a:t>
            </a:r>
          </a:p>
          <a:p>
            <a:pPr algn="just"/>
            <a:r>
              <a:rPr lang="hu-HU" sz="2800" dirty="0" smtClean="0"/>
              <a:t>	 </a:t>
            </a:r>
            <a:r>
              <a:rPr lang="hu-HU" sz="1600" dirty="0" smtClean="0"/>
              <a:t>= olyan speciális részvény, amely a gazdasági 	társaságok stratégiai döntéseibe ad beleszólási 	lehetőséget (például: testület megválasztása)</a:t>
            </a:r>
          </a:p>
          <a:p>
            <a:pPr algn="just"/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Bizottság kontra Belgium ügy:</a:t>
            </a:r>
          </a:p>
          <a:p>
            <a:endParaRPr lang="hu-HU" sz="28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Az ügyben szereplő vállalkozások csővezetékekkel, illetve földgázzal kapcsolatos tevékenységet folytattak.</a:t>
            </a:r>
          </a:p>
          <a:p>
            <a:pPr lvl="1" algn="just"/>
            <a:endParaRPr lang="hu-HU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A belga szabályozás alapján a kormány tisztviselője megtilthatta a cégek által tervezett intézkedést, amennyiben azok az energiaszektorra vonatkozó belga nemzeti érdekeket sérthetik, veszélyeztethetik.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Az állam utólagos vétó keretében tehette ezt meg, és jogorvoslati lehetőséget is biztosított a cégeknek.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Bizottság kontra Magyarország ügy: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„</a:t>
            </a:r>
            <a:r>
              <a:rPr lang="hu-HU" sz="1600" dirty="0" err="1" smtClean="0"/>
              <a:t>lex</a:t>
            </a:r>
            <a:r>
              <a:rPr lang="hu-HU" sz="1600" dirty="0" smtClean="0"/>
              <a:t> MOL”: egy tulajdonos legfeljebb 10%-os befolyásra tehet szert a közgyűlésen, a megszerzett részvényektől függetlenül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7860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59" y="1916832"/>
            <a:ext cx="3083829" cy="3024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 smtClean="0">
                <a:solidFill>
                  <a:srgbClr val="FFFFFF"/>
                </a:solidFill>
              </a:rPr>
              <a:t>Az aranyrészvények ügye</a:t>
            </a:r>
            <a:endParaRPr lang="hu-HU" sz="3400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endParaRPr lang="pt-BR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35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517641" y="692696"/>
            <a:ext cx="5652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 - Az EUB ítélete – </a:t>
            </a:r>
          </a:p>
          <a:p>
            <a:pPr algn="ctr"/>
            <a:endParaRPr lang="hu-H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Bizottság kontra Belgium ügy:</a:t>
            </a:r>
          </a:p>
          <a:p>
            <a:endParaRPr lang="hu-HU" sz="28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A belga állam sikeresen érvényre juttatta az érdekeit.</a:t>
            </a:r>
          </a:p>
          <a:p>
            <a:pPr lvl="1" algn="just"/>
            <a:endParaRPr lang="hu-HU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A Bíróság kimondta, hogy a nemzeti szabályozás </a:t>
            </a:r>
            <a:r>
              <a:rPr lang="hu-HU" sz="1600" b="1" dirty="0" smtClean="0"/>
              <a:t>alkalmas</a:t>
            </a:r>
            <a:r>
              <a:rPr lang="hu-HU" sz="1600" dirty="0" smtClean="0"/>
              <a:t> a </a:t>
            </a:r>
            <a:r>
              <a:rPr lang="hu-HU" sz="1600" b="1" dirty="0" smtClean="0"/>
              <a:t>kitűzött cél elérésére</a:t>
            </a:r>
            <a:r>
              <a:rPr lang="hu-HU" sz="1600" dirty="0" smtClean="0"/>
              <a:t>, és megfelelt a </a:t>
            </a:r>
            <a:r>
              <a:rPr lang="hu-HU" sz="1600" b="1" dirty="0" smtClean="0"/>
              <a:t>szükségesség-arányosság </a:t>
            </a:r>
            <a:r>
              <a:rPr lang="hu-HU" sz="1600" dirty="0" smtClean="0"/>
              <a:t>követelményének is.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Bizottság kontra Magyarország ügy: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A magyar állam kitartott a MOL védelme érdekében, és később a </a:t>
            </a:r>
            <a:r>
              <a:rPr lang="hu-HU" sz="1600" b="1" dirty="0" smtClean="0"/>
              <a:t>Bizottság</a:t>
            </a:r>
            <a:r>
              <a:rPr lang="hu-HU" sz="1600" dirty="0" smtClean="0"/>
              <a:t> is </a:t>
            </a:r>
            <a:r>
              <a:rPr lang="hu-HU" sz="1600" b="1" dirty="0" smtClean="0"/>
              <a:t>elállt</a:t>
            </a:r>
            <a:r>
              <a:rPr lang="hu-HU" sz="1600" dirty="0" smtClean="0"/>
              <a:t> tervezett a kötelezettségszegési eljárás megindításától.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8037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FFFFFF"/>
                </a:solidFill>
              </a:rPr>
              <a:t>III. Az ítéletek szabad áramlása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36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9" name="Tartalom helye 2">
            <a:extLst>
              <a:ext uri="{FF2B5EF4-FFF2-40B4-BE49-F238E27FC236}">
                <a16:creationId xmlns="" xmlns:a16="http://schemas.microsoft.com/office/drawing/2014/main" id="{1F61B673-6E63-434F-8A74-265D11817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134870"/>
              </p:ext>
            </p:extLst>
          </p:nvPr>
        </p:nvGraphicFramePr>
        <p:xfrm>
          <a:off x="755650" y="2492375"/>
          <a:ext cx="793115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Tartalom helye 2">
            <a:extLst>
              <a:ext uri="{FF2B5EF4-FFF2-40B4-BE49-F238E27FC236}">
                <a16:creationId xmlns="" xmlns:a16="http://schemas.microsoft.com/office/drawing/2014/main" id="{1F61B673-6E63-434F-8A74-265D11817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326224"/>
              </p:ext>
            </p:extLst>
          </p:nvPr>
        </p:nvGraphicFramePr>
        <p:xfrm>
          <a:off x="467544" y="2636912"/>
          <a:ext cx="82809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7134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3083829" cy="3024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 smtClean="0">
                <a:solidFill>
                  <a:srgbClr val="FFFFFF"/>
                </a:solidFill>
              </a:rPr>
              <a:t>Az ítéletek szabad áramlása</a:t>
            </a:r>
            <a:endParaRPr lang="hu-HU" sz="3400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endParaRPr lang="pt-BR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37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707904" y="332657"/>
            <a:ext cx="5256584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0000"/>
                </a:solidFill>
              </a:rPr>
              <a:t>A </a:t>
            </a:r>
            <a:r>
              <a:rPr lang="hu-HU" sz="3000" dirty="0" err="1" smtClean="0">
                <a:solidFill>
                  <a:srgbClr val="000000"/>
                </a:solidFill>
              </a:rPr>
              <a:t>Krombach</a:t>
            </a:r>
            <a:r>
              <a:rPr lang="hu-HU" sz="3000" dirty="0" smtClean="0">
                <a:solidFill>
                  <a:srgbClr val="000000"/>
                </a:solidFill>
              </a:rPr>
              <a:t> kontra </a:t>
            </a:r>
            <a:r>
              <a:rPr lang="hu-HU" sz="3000" dirty="0" err="1" smtClean="0">
                <a:solidFill>
                  <a:srgbClr val="000000"/>
                </a:solidFill>
              </a:rPr>
              <a:t>Bamberski</a:t>
            </a:r>
            <a:r>
              <a:rPr lang="hu-HU" sz="3000" dirty="0" smtClean="0">
                <a:solidFill>
                  <a:srgbClr val="000000"/>
                </a:solidFill>
              </a:rPr>
              <a:t> ügy</a:t>
            </a:r>
          </a:p>
          <a:p>
            <a:pPr algn="just">
              <a:lnSpc>
                <a:spcPct val="90000"/>
              </a:lnSpc>
            </a:pPr>
            <a:endParaRPr lang="hu-HU" sz="34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A német állampolgárságú </a:t>
            </a:r>
            <a:r>
              <a:rPr lang="hu-HU" sz="1600" dirty="0" err="1" smtClean="0">
                <a:solidFill>
                  <a:srgbClr val="000000"/>
                </a:solidFill>
              </a:rPr>
              <a:t>Krombach</a:t>
            </a:r>
            <a:r>
              <a:rPr lang="hu-HU" sz="1600" dirty="0" smtClean="0">
                <a:solidFill>
                  <a:srgbClr val="000000"/>
                </a:solidFill>
              </a:rPr>
              <a:t>, orvos volt, aki feleségül vett egy francia állampolgárságú nőt.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A nőnek az előző házasságából született két gyermeke.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Az egyik nyáron, a francia állampolgárságú lány gyermek, szörfözést követően rosszullétre panaszkodott.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Az orvos vérszegénység elleni injekciót adott a gyermeknek, másnap a lányt holtan találták.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Az áldozat apja, a francia állampolgárságú </a:t>
            </a:r>
            <a:r>
              <a:rPr lang="hu-HU" sz="1600" dirty="0" err="1" smtClean="0">
                <a:solidFill>
                  <a:srgbClr val="000000"/>
                </a:solidFill>
              </a:rPr>
              <a:t>Bamberski</a:t>
            </a:r>
            <a:r>
              <a:rPr lang="hu-HU" sz="1600" dirty="0" smtClean="0">
                <a:solidFill>
                  <a:srgbClr val="000000"/>
                </a:solidFill>
              </a:rPr>
              <a:t> feljelentette </a:t>
            </a:r>
            <a:r>
              <a:rPr lang="hu-HU" sz="1600" dirty="0" err="1" smtClean="0">
                <a:solidFill>
                  <a:srgbClr val="000000"/>
                </a:solidFill>
              </a:rPr>
              <a:t>Krombach-ot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endParaRPr lang="hu-HU" sz="34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francia bíróság </a:t>
            </a:r>
            <a:r>
              <a:rPr lang="hu-HU" sz="1600" dirty="0" smtClean="0">
                <a:solidFill>
                  <a:srgbClr val="000000"/>
                </a:solidFill>
              </a:rPr>
              <a:t>az orvost </a:t>
            </a:r>
            <a:r>
              <a:rPr lang="hu-HU" sz="1600" dirty="0">
                <a:solidFill>
                  <a:srgbClr val="000000"/>
                </a:solidFill>
              </a:rPr>
              <a:t>bűnösnek találta, és 15 év szabadságvesztésre, valamint 350 ezer francia frank összegű kártérítés megfizetésére kötelezte.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Az illetékes német bíróság a francia bíróság ítéletét </a:t>
            </a:r>
            <a:r>
              <a:rPr lang="hu-HU" sz="1600" dirty="0" smtClean="0">
                <a:solidFill>
                  <a:srgbClr val="000000"/>
                </a:solidFill>
              </a:rPr>
              <a:t>végrehajthatónak </a:t>
            </a:r>
            <a:r>
              <a:rPr lang="hu-HU" sz="1600" dirty="0">
                <a:solidFill>
                  <a:srgbClr val="000000"/>
                </a:solidFill>
              </a:rPr>
              <a:t>nyilvánította.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32040" y="23488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707904" y="980728"/>
            <a:ext cx="457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endParaRPr lang="hu-H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9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3083829" cy="3024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 smtClean="0">
                <a:solidFill>
                  <a:srgbClr val="FFFFFF"/>
                </a:solidFill>
              </a:rPr>
              <a:t>Az ítéletek szabad áramlása</a:t>
            </a:r>
            <a:endParaRPr lang="hu-HU" sz="3400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endParaRPr lang="pt-BR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38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499992" y="886877"/>
            <a:ext cx="4464496" cy="5206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0000"/>
                </a:solidFill>
              </a:rPr>
              <a:t>A </a:t>
            </a:r>
            <a:r>
              <a:rPr lang="hu-HU" sz="3000" dirty="0" err="1" smtClean="0">
                <a:solidFill>
                  <a:srgbClr val="000000"/>
                </a:solidFill>
              </a:rPr>
              <a:t>Krombach</a:t>
            </a:r>
            <a:r>
              <a:rPr lang="hu-HU" sz="3000" dirty="0" smtClean="0">
                <a:solidFill>
                  <a:srgbClr val="000000"/>
                </a:solidFill>
              </a:rPr>
              <a:t> kontra </a:t>
            </a:r>
            <a:r>
              <a:rPr lang="hu-HU" sz="3000" dirty="0" err="1" smtClean="0">
                <a:solidFill>
                  <a:srgbClr val="000000"/>
                </a:solidFill>
              </a:rPr>
              <a:t>Bamberski</a:t>
            </a:r>
            <a:r>
              <a:rPr lang="hu-HU" sz="3000" dirty="0" smtClean="0">
                <a:solidFill>
                  <a:srgbClr val="000000"/>
                </a:solidFill>
              </a:rPr>
              <a:t> ügy</a:t>
            </a:r>
          </a:p>
          <a:p>
            <a:pPr>
              <a:lnSpc>
                <a:spcPct val="90000"/>
              </a:lnSpc>
            </a:pPr>
            <a:endParaRPr lang="hu-HU" sz="30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err="1" smtClean="0">
                <a:solidFill>
                  <a:srgbClr val="000000"/>
                </a:solidFill>
              </a:rPr>
              <a:t>Krombach</a:t>
            </a:r>
            <a:r>
              <a:rPr lang="hu-HU" sz="1600" dirty="0" smtClean="0">
                <a:solidFill>
                  <a:srgbClr val="000000"/>
                </a:solidFill>
              </a:rPr>
              <a:t> fellebbezett a döntés ellen, mivel álláspontja szerint nem volt lehetősége érdemben védekezni a francia bíróságon.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Kérdés:  ha az alperes személyesen nem vett részt az eljárásban, megtagadhatja-e a megkeresett állam – jelen esetben Németország – a végrehajtást?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932040" y="23488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707904" y="980728"/>
            <a:ext cx="457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endParaRPr lang="hu-H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3083829" cy="3024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 smtClean="0">
                <a:solidFill>
                  <a:srgbClr val="FFFFFF"/>
                </a:solidFill>
              </a:rPr>
              <a:t>Az ítéletek szabad áramlása</a:t>
            </a:r>
            <a:endParaRPr lang="hu-HU" sz="3400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endParaRPr lang="pt-BR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39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499992" y="886877"/>
            <a:ext cx="4464496" cy="5206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30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0000"/>
                </a:solidFill>
              </a:rPr>
              <a:t>A </a:t>
            </a:r>
            <a:r>
              <a:rPr lang="hu-HU" sz="3000" dirty="0" err="1" smtClean="0">
                <a:solidFill>
                  <a:srgbClr val="000000"/>
                </a:solidFill>
              </a:rPr>
              <a:t>Krombach</a:t>
            </a:r>
            <a:r>
              <a:rPr lang="hu-HU" sz="3000" dirty="0" smtClean="0">
                <a:solidFill>
                  <a:srgbClr val="000000"/>
                </a:solidFill>
              </a:rPr>
              <a:t> kontra </a:t>
            </a:r>
            <a:r>
              <a:rPr lang="hu-HU" sz="3000" dirty="0" err="1" smtClean="0">
                <a:solidFill>
                  <a:srgbClr val="000000"/>
                </a:solidFill>
              </a:rPr>
              <a:t>Bamberski</a:t>
            </a:r>
            <a:r>
              <a:rPr lang="hu-HU" sz="3000" dirty="0" smtClean="0">
                <a:solidFill>
                  <a:srgbClr val="000000"/>
                </a:solidFill>
              </a:rPr>
              <a:t> ügy</a:t>
            </a:r>
          </a:p>
          <a:p>
            <a:pPr>
              <a:lnSpc>
                <a:spcPct val="90000"/>
              </a:lnSpc>
            </a:pPr>
            <a:endParaRPr lang="hu-HU" sz="30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A Bíróság megállapította, hogy a Brüsszeli Egyezmény kiemelt célja a bírósági határozatok kölcsönös elismerése, valamint a végrehajtás terén az alaki szabályok egyszerűsítése,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DE:</a:t>
            </a:r>
          </a:p>
          <a:p>
            <a:pPr algn="just">
              <a:lnSpc>
                <a:spcPct val="90000"/>
              </a:lnSpc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A fenti cél megvalósítása nem járhat az eljárásban részt </a:t>
            </a:r>
            <a:r>
              <a:rPr lang="hu-HU" sz="1600" dirty="0" err="1" smtClean="0">
                <a:solidFill>
                  <a:srgbClr val="000000"/>
                </a:solidFill>
              </a:rPr>
              <a:t>vetvő</a:t>
            </a:r>
            <a:r>
              <a:rPr lang="hu-HU" sz="1600" dirty="0" smtClean="0">
                <a:solidFill>
                  <a:srgbClr val="000000"/>
                </a:solidFill>
              </a:rPr>
              <a:t> felek védelemhez való jogának csökkenésével.</a:t>
            </a:r>
          </a:p>
          <a:p>
            <a:pPr algn="just">
              <a:lnSpc>
                <a:spcPct val="90000"/>
              </a:lnSpc>
            </a:pPr>
            <a:endParaRPr lang="hu-HU" sz="1600" dirty="0" smtClean="0">
              <a:solidFill>
                <a:srgbClr val="00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32040" y="23488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707904" y="980728"/>
            <a:ext cx="457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endParaRPr lang="hu-HU" sz="1200" dirty="0">
              <a:solidFill>
                <a:srgbClr val="0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435797" y="762206"/>
            <a:ext cx="2880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2800" dirty="0" smtClean="0"/>
              <a:t>Az EUB ítélete -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25127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BA0F8D4-CE17-C645-B376-E9653BA3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FFFFFF"/>
                </a:solidFill>
              </a:rPr>
              <a:t>A </a:t>
            </a:r>
            <a:r>
              <a:rPr lang="hu-HU" sz="3500" dirty="0" smtClean="0">
                <a:solidFill>
                  <a:srgbClr val="FFFFFF"/>
                </a:solidFill>
              </a:rPr>
              <a:t>szolgáltatás fogalma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A47F2D2-99EF-BB40-ACB6-DC236CA9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1F61B673-6E63-434F-8A74-265D11817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6517555"/>
              </p:ext>
            </p:extLst>
          </p:nvPr>
        </p:nvGraphicFramePr>
        <p:xfrm>
          <a:off x="467544" y="2636912"/>
          <a:ext cx="82809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408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E44EFE8-4255-F845-932E-E66CDB5C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Köszönöm a figyelmet!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3B4CC5AB-1AAC-C344-B77A-4B043288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en-US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40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2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BA0F8D4-CE17-C645-B376-E9653BA3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FFFFFF"/>
                </a:solidFill>
              </a:rPr>
              <a:t>A jogesetek forrása és azok részletesebb feldolgozása: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A47F2D2-99EF-BB40-ACB6-DC236CA9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41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085" y="2721414"/>
            <a:ext cx="8229600" cy="4525963"/>
          </a:xfrm>
        </p:spPr>
        <p:txBody>
          <a:bodyPr/>
          <a:lstStyle/>
          <a:p>
            <a:r>
              <a:rPr lang="hu-HU" dirty="0" smtClean="0"/>
              <a:t>Szabó </a:t>
            </a:r>
            <a:r>
              <a:rPr lang="hu-HU" dirty="0"/>
              <a:t>Marcel – </a:t>
            </a:r>
            <a:r>
              <a:rPr lang="hu-HU" dirty="0" err="1"/>
              <a:t>Debisso</a:t>
            </a:r>
            <a:r>
              <a:rPr lang="hu-HU" dirty="0"/>
              <a:t> Kinga </a:t>
            </a:r>
            <a:r>
              <a:rPr lang="hu-HU" dirty="0" smtClean="0"/>
              <a:t>– </a:t>
            </a:r>
            <a:r>
              <a:rPr lang="hu-HU" dirty="0" err="1" smtClean="0"/>
              <a:t>Gyeney</a:t>
            </a:r>
            <a:r>
              <a:rPr lang="hu-HU" dirty="0" smtClean="0"/>
              <a:t> </a:t>
            </a:r>
            <a:r>
              <a:rPr lang="hu-HU" dirty="0"/>
              <a:t>Laura – </a:t>
            </a:r>
            <a:r>
              <a:rPr lang="hu-HU" dirty="0" err="1"/>
              <a:t>Pünkösty</a:t>
            </a:r>
            <a:r>
              <a:rPr lang="hu-HU" dirty="0"/>
              <a:t> András: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Európai Unió jogának alapjai 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/>
              <a:t>Pázmány Press</a:t>
            </a:r>
            <a:r>
              <a:rPr lang="hu-HU" dirty="0" smtClean="0"/>
              <a:t>, Budapest, </a:t>
            </a:r>
            <a:r>
              <a:rPr lang="hu-HU" dirty="0"/>
              <a:t>2018)</a:t>
            </a:r>
          </a:p>
        </p:txBody>
      </p:sp>
    </p:spTree>
    <p:extLst>
      <p:ext uri="{BB962C8B-B14F-4D97-AF65-F5344CB8AC3E}">
        <p14:creationId xmlns:p14="http://schemas.microsoft.com/office/powerpoint/2010/main" xmlns="" val="1856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BA0F8D4-CE17-C645-B376-E9653BA3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rgbClr val="FFFFFF"/>
                </a:solidFill>
              </a:rPr>
              <a:t>A szolgáltatásnyújtás fogalmi elemei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A47F2D2-99EF-BB40-ACB6-DC236CA9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45927957"/>
              </p:ext>
            </p:extLst>
          </p:nvPr>
        </p:nvGraphicFramePr>
        <p:xfrm>
          <a:off x="1259632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730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5ECFE59-AD01-9145-867A-AF38AE1E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4"/>
            <a:ext cx="3840085" cy="1839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 dirty="0"/>
              <a:t>Példa </a:t>
            </a:r>
            <a:r>
              <a:rPr lang="hu-HU" sz="3700" dirty="0" smtClean="0"/>
              <a:t>a „nem túl távoli kapcsolat” követelményére</a:t>
            </a:r>
            <a:endParaRPr lang="hu-HU" sz="37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E80DDC-372E-4547-A371-D00974A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92896"/>
            <a:ext cx="4104456" cy="4046016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 err="1" smtClean="0"/>
              <a:t>Grogan</a:t>
            </a:r>
            <a:r>
              <a:rPr lang="hu-HU" sz="2800" dirty="0" smtClean="0"/>
              <a:t> ügy:</a:t>
            </a:r>
          </a:p>
          <a:p>
            <a:pPr marL="0" indent="0">
              <a:buNone/>
            </a:pPr>
            <a:endParaRPr lang="hu-HU" sz="2800" dirty="0" smtClean="0"/>
          </a:p>
          <a:p>
            <a:pPr algn="just"/>
            <a:r>
              <a:rPr lang="hu-HU" sz="1700" dirty="0" smtClean="0"/>
              <a:t>Írországban tilos volt az olyan információk nyílt terjesztése, amelyek az abortusz külföldi lehetőségeire vonatkoztak.</a:t>
            </a:r>
          </a:p>
          <a:p>
            <a:pPr marL="0" indent="0" algn="just">
              <a:buNone/>
            </a:pPr>
            <a:endParaRPr lang="hu-HU" sz="1700" dirty="0" smtClean="0"/>
          </a:p>
          <a:p>
            <a:pPr algn="just"/>
            <a:r>
              <a:rPr lang="hu-HU" sz="1700" dirty="0" smtClean="0"/>
              <a:t>Ír diákszervezetek  népszerűsítették a más tagállamok klinikáin elvégezhető művi terhesség-megszakításokat.</a:t>
            </a:r>
          </a:p>
          <a:p>
            <a:pPr algn="just"/>
            <a:endParaRPr lang="hu-HU" sz="1700" dirty="0" smtClean="0"/>
          </a:p>
          <a:p>
            <a:pPr algn="just"/>
            <a:r>
              <a:rPr lang="hu-HU" sz="1700" dirty="0" smtClean="0"/>
              <a:t>Hogyan kapcsolódik az ügy a szolgáltatásnyújtás szabadságához?</a:t>
            </a:r>
          </a:p>
          <a:p>
            <a:pPr marL="0" indent="0" algn="just">
              <a:buNone/>
            </a:pPr>
            <a:endParaRPr lang="hu-HU" sz="1700" dirty="0" smtClean="0"/>
          </a:p>
          <a:p>
            <a:pPr algn="just"/>
            <a:r>
              <a:rPr lang="hu-HU" sz="1700" dirty="0" smtClean="0"/>
              <a:t>Melyik az előrébb való: magzati élet védelme vagy a szolgáltatások szabadsága?</a:t>
            </a:r>
            <a:endParaRPr lang="hu-HU" sz="1700" dirty="0"/>
          </a:p>
          <a:p>
            <a:pPr>
              <a:lnSpc>
                <a:spcPct val="90000"/>
              </a:lnSpc>
            </a:pP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F053AFD-8B3F-8742-B4E4-C64F61F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mtClean="0"/>
              <a:pPr>
                <a:spcAft>
                  <a:spcPts val="600"/>
                </a:spcAft>
              </a:pPr>
              <a:t>6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7236296" y="5517232"/>
            <a:ext cx="1574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/>
              <a:t>https://www.dw.com/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918600582"/>
              </p:ext>
            </p:extLst>
          </p:nvPr>
        </p:nvGraphicFramePr>
        <p:xfrm>
          <a:off x="2699792" y="1700808"/>
          <a:ext cx="6667500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973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5ECFE59-AD01-9145-867A-AF38AE1E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4"/>
            <a:ext cx="3840085" cy="1839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 dirty="0" smtClean="0"/>
              <a:t>Az EUB ítélete</a:t>
            </a:r>
            <a:endParaRPr lang="hu-HU" sz="37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E80DDC-372E-4547-A371-D00974A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575034"/>
            <a:ext cx="4008047" cy="3963878"/>
          </a:xfrm>
        </p:spPr>
        <p:txBody>
          <a:bodyPr>
            <a:normAutofit lnSpcReduction="10000"/>
          </a:bodyPr>
          <a:lstStyle/>
          <a:p>
            <a:r>
              <a:rPr lang="hu-HU" sz="2800" dirty="0" err="1" smtClean="0"/>
              <a:t>Grogan</a:t>
            </a:r>
            <a:r>
              <a:rPr lang="hu-HU" sz="2800" dirty="0" smtClean="0"/>
              <a:t> ügy:</a:t>
            </a:r>
          </a:p>
          <a:p>
            <a:pPr marL="0" indent="0">
              <a:buNone/>
            </a:pPr>
            <a:endParaRPr lang="hu-HU" i="1" dirty="0" smtClean="0"/>
          </a:p>
          <a:p>
            <a:pPr algn="just"/>
            <a:r>
              <a:rPr lang="hu-HU" sz="1600" dirty="0" smtClean="0"/>
              <a:t>Nem alkalmazta a Szerződés szolgáltatásnyújtás szabadságára vonatkozó rendelkezéseit.</a:t>
            </a:r>
          </a:p>
          <a:p>
            <a:pPr marL="0" indent="0" algn="just">
              <a:buNone/>
            </a:pPr>
            <a:endParaRPr lang="hu-HU" sz="1600" dirty="0" smtClean="0"/>
          </a:p>
          <a:p>
            <a:pPr algn="just"/>
            <a:r>
              <a:rPr lang="hu-HU" sz="1600" dirty="0" smtClean="0"/>
              <a:t>Az abortusz szolgáltatás, DE: az azt népszerűsítő tevékenység nem kapcsolódik szorosan magához a szolgáltatásnyújtáshoz.</a:t>
            </a:r>
          </a:p>
          <a:p>
            <a:pPr marL="0" indent="0" algn="just">
              <a:buNone/>
            </a:pPr>
            <a:endParaRPr lang="hu-HU" sz="1600" dirty="0" smtClean="0"/>
          </a:p>
          <a:p>
            <a:pPr algn="just"/>
            <a:r>
              <a:rPr lang="hu-HU" sz="1600" dirty="0" smtClean="0"/>
              <a:t>A Bíróság elkerülte az állásfoglalást a két alapjog összeütközését illetően.</a:t>
            </a:r>
            <a:endParaRPr lang="hu-HU" sz="1600" dirty="0"/>
          </a:p>
          <a:p>
            <a:pPr>
              <a:lnSpc>
                <a:spcPct val="90000"/>
              </a:lnSpc>
            </a:pP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F053AFD-8B3F-8742-B4E4-C64F61F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mtClean="0"/>
              <a:pPr>
                <a:spcAft>
                  <a:spcPts val="600"/>
                </a:spcAft>
              </a:pPr>
              <a:t>7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7236296" y="5517232"/>
            <a:ext cx="1574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/>
              <a:t>https://www.dw.com/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4001891984"/>
              </p:ext>
            </p:extLst>
          </p:nvPr>
        </p:nvGraphicFramePr>
        <p:xfrm>
          <a:off x="2699792" y="1700808"/>
          <a:ext cx="6667500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6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BA0F8D4-CE17-C645-B376-E9653BA3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FFFFFF"/>
                </a:solidFill>
              </a:rPr>
              <a:t>A </a:t>
            </a:r>
            <a:r>
              <a:rPr lang="hu-HU" sz="3500" dirty="0" smtClean="0">
                <a:solidFill>
                  <a:srgbClr val="FFFFFF"/>
                </a:solidFill>
              </a:rPr>
              <a:t>szolgáltatásnyújtás elhatárolása más alapszabadságoktól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A47F2D2-99EF-BB40-ACB6-DC236CA9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1F61B673-6E63-434F-8A74-265D11817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3710996"/>
              </p:ext>
            </p:extLst>
          </p:nvPr>
        </p:nvGraphicFramePr>
        <p:xfrm>
          <a:off x="467544" y="2636912"/>
          <a:ext cx="82809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329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1268760"/>
            <a:ext cx="4378463" cy="367045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C9C45B65-1916-9747-8843-9A982C8D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 dirty="0" smtClean="0"/>
              <a:t>Példa az áruk és szolgáltatások elhatárolására</a:t>
            </a:r>
            <a:endParaRPr lang="hu-HU" sz="37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268FD8B-41E9-FB41-928F-DCAA8CDD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20888"/>
            <a:ext cx="4824536" cy="41044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dirty="0" smtClean="0"/>
              <a:t>Bizottság kontra Franciaország ügy:</a:t>
            </a:r>
          </a:p>
          <a:p>
            <a:pPr marL="0" indent="0">
              <a:lnSpc>
                <a:spcPct val="90000"/>
              </a:lnSpc>
              <a:buNone/>
            </a:pPr>
            <a:endParaRPr lang="hu-HU" sz="2800" i="1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Az e-könyvek értékesítése áruk értékesítése vagy szolgáltatás nyújtása?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A Bizottság kötelezettségszegési eljárást indított Franciaországgal szemben, mert kedvezményes adót vezetett be az e-könyvek online értékesítésére.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1600" dirty="0" smtClean="0"/>
          </a:p>
          <a:p>
            <a:pPr algn="just">
              <a:lnSpc>
                <a:spcPct val="90000"/>
              </a:lnSpc>
            </a:pPr>
            <a:r>
              <a:rPr lang="hu-HU" sz="1600" dirty="0" smtClean="0"/>
              <a:t>A Bizottság álláspontja szerint ezzel Franciaország megsértette a </a:t>
            </a:r>
            <a:r>
              <a:rPr lang="hu-HU" sz="1600" dirty="0" err="1" smtClean="0"/>
              <a:t>hozzáadottértékadóról</a:t>
            </a:r>
            <a:r>
              <a:rPr lang="hu-HU" sz="1600" dirty="0" smtClean="0"/>
              <a:t> szóló irányelv rendelkezéseit.</a:t>
            </a:r>
            <a:endParaRPr lang="hu-HU" sz="1600" dirty="0"/>
          </a:p>
          <a:p>
            <a:pPr algn="just">
              <a:lnSpc>
                <a:spcPct val="90000"/>
              </a:lnSpc>
            </a:pP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566F6761-DED4-4141-9389-CB9B659F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/>
              <a:pPr>
                <a:spcAft>
                  <a:spcPts val="600"/>
                </a:spcAft>
              </a:pPr>
              <a:t>9</a:t>
            </a:fld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FF58B48C-AAAD-CA4F-942A-23C48FA26508}"/>
              </a:ext>
            </a:extLst>
          </p:cNvPr>
          <p:cNvSpPr/>
          <p:nvPr/>
        </p:nvSpPr>
        <p:spPr>
          <a:xfrm>
            <a:off x="6660232" y="4947380"/>
            <a:ext cx="1723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/>
              <a:t>https://smartblogger.com/</a:t>
            </a:r>
          </a:p>
        </p:txBody>
      </p:sp>
    </p:spTree>
    <p:extLst>
      <p:ext uri="{BB962C8B-B14F-4D97-AF65-F5344CB8AC3E}">
        <p14:creationId xmlns:p14="http://schemas.microsoft.com/office/powerpoint/2010/main" xmlns="" val="26609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{A0AA2832-6C51-6843-B556-2FCA5CB3337D}tf10001120</Template>
  <TotalTime>3980</TotalTime>
  <Words>2580</Words>
  <Application>Microsoft Office PowerPoint</Application>
  <PresentationFormat>Diavetítés a képernyőre (4:3 oldalarány)</PresentationFormat>
  <Paragraphs>401</Paragraphs>
  <Slides>41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2" baseType="lpstr">
      <vt:lpstr>Office-téma</vt:lpstr>
      <vt:lpstr>A belső piac joga III-V. </vt:lpstr>
      <vt:lpstr>I. Az szolgáltatások szabad mozgása</vt:lpstr>
      <vt:lpstr>Szolgáltatásnyújtás szabadsága</vt:lpstr>
      <vt:lpstr>A szolgáltatás fogalma</vt:lpstr>
      <vt:lpstr>A szolgáltatásnyújtás fogalmi elemei</vt:lpstr>
      <vt:lpstr>Példa a „nem túl távoli kapcsolat” követelményére</vt:lpstr>
      <vt:lpstr>Az EUB ítélete</vt:lpstr>
      <vt:lpstr>A szolgáltatásnyújtás elhatárolása más alapszabadságoktól</vt:lpstr>
      <vt:lpstr>Példa az áruk és szolgáltatások elhatárolására</vt:lpstr>
      <vt:lpstr>Az EUB ítélete</vt:lpstr>
      <vt:lpstr>Példa a letelepedés szabadsága és a szolgáltatásnyújtás elhatárolására</vt:lpstr>
      <vt:lpstr>Az EUB ítélete</vt:lpstr>
      <vt:lpstr>A szolgáltatásnyújtás szabadságának korlátozása</vt:lpstr>
      <vt:lpstr>Példa a szolgáltatásnyújtás korlátozására</vt:lpstr>
      <vt:lpstr>Az EUB ítélete</vt:lpstr>
      <vt:lpstr>Kimentési okok a szolgáltatásnyújtás szabadsága alól</vt:lpstr>
      <vt:lpstr>Példa a közrendre való hivatkozásra</vt:lpstr>
      <vt:lpstr>Az EUB ítélete</vt:lpstr>
      <vt:lpstr>II. A tőke szabad mozgása</vt:lpstr>
      <vt:lpstr>A  fizetési művelet  és a tőkemozgás közötti különbség</vt:lpstr>
      <vt:lpstr>A tőke szabad áramlásának típusai</vt:lpstr>
      <vt:lpstr>II. A tőke szabad mozgása</vt:lpstr>
      <vt:lpstr>Az Európai Unió Bíróságának gyakorlata a tőke szabad áramlása vonatkozásában</vt:lpstr>
      <vt:lpstr>Az Európai Unió Bíróságának korai gyakorlata</vt:lpstr>
      <vt:lpstr>Az Európai Unió Bíróságának korai gyakorlata</vt:lpstr>
      <vt:lpstr>Az Európai Unió Bíróságának jelenlegi gyakorlata a tőke szabad áramlása vonatkozásában</vt:lpstr>
      <vt:lpstr>- Az EUB ítélete - </vt:lpstr>
      <vt:lpstr>28. dia</vt:lpstr>
      <vt:lpstr>29. dia</vt:lpstr>
      <vt:lpstr>Mayer és Trummer ügy</vt:lpstr>
      <vt:lpstr>Mayer és Trummer ügy</vt:lpstr>
      <vt:lpstr>Svensson és Gustavson ügy</vt:lpstr>
      <vt:lpstr>Svensson és Gustavson ügy</vt:lpstr>
      <vt:lpstr>Az aranyrészvények ügye</vt:lpstr>
      <vt:lpstr>Az aranyrészvények ügye</vt:lpstr>
      <vt:lpstr>III. Az ítéletek szabad áramlása</vt:lpstr>
      <vt:lpstr>Az ítéletek szabad áramlása</vt:lpstr>
      <vt:lpstr>Az ítéletek szabad áramlása</vt:lpstr>
      <vt:lpstr>Az ítéletek szabad áramlása</vt:lpstr>
      <vt:lpstr>Köszönöm a figyelmet!</vt:lpstr>
      <vt:lpstr>A jogesetek forrása és azok részletesebb feldolgozása: </vt:lpstr>
    </vt:vector>
  </TitlesOfParts>
  <Company>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cp:lastModifiedBy>admin</cp:lastModifiedBy>
  <cp:revision>130</cp:revision>
  <dcterms:created xsi:type="dcterms:W3CDTF">2019-04-09T09:14:11Z</dcterms:created>
  <dcterms:modified xsi:type="dcterms:W3CDTF">2019-11-17T19:26:18Z</dcterms:modified>
</cp:coreProperties>
</file>